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103" d="100"/>
          <a:sy n="103" d="100"/>
        </p:scale>
        <p:origin x="114"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choolhouseconnection.org/overview-of-used-guidance-on-arp/" TargetMode="External"/><Relationship Id="rId2" Type="http://schemas.openxmlformats.org/officeDocument/2006/relationships/hyperlink" Target="https://oese.ed.gov/offices/american-rescue-plan/american-rescue-plan-elementary-secondary-school-emergency-relief-homeless-children-youth-arp-hcy/" TargetMode="External"/><Relationship Id="rId1" Type="http://schemas.openxmlformats.org/officeDocument/2006/relationships/slideLayout" Target="../slideLayouts/slideLayout2.xml"/><Relationship Id="rId5" Type="http://schemas.openxmlformats.org/officeDocument/2006/relationships/hyperlink" Target="mailto:Christina.l.dotson@doe.nh.gov" TargetMode="External"/><Relationship Id="rId4" Type="http://schemas.openxmlformats.org/officeDocument/2006/relationships/hyperlink" Target="https://nche.ed.gov/legislation/ar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ARP%20Homeless%20II%20Initial%20Allocation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Creation%20of%20Consortia%20for%20the%20ARP%20Homeless%20Formula%20Grants_final.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American Rescue Plan – Homeless Youth and Children Grant II</a:t>
            </a:r>
            <a:endParaRPr lang="en-US" sz="5400" dirty="0"/>
          </a:p>
        </p:txBody>
      </p:sp>
      <p:sp>
        <p:nvSpPr>
          <p:cNvPr id="3" name="Subtitle 2"/>
          <p:cNvSpPr>
            <a:spLocks noGrp="1"/>
          </p:cNvSpPr>
          <p:nvPr>
            <p:ph type="subTitle" idx="1"/>
          </p:nvPr>
        </p:nvSpPr>
        <p:spPr/>
        <p:txBody>
          <a:bodyPr/>
          <a:lstStyle/>
          <a:p>
            <a:r>
              <a:rPr lang="en-US" dirty="0" smtClean="0"/>
              <a:t>Presented by New Hampshire Department of Education</a:t>
            </a:r>
          </a:p>
          <a:p>
            <a:r>
              <a:rPr lang="en-US" dirty="0" smtClean="0"/>
              <a:t>Christina Dotson – State Homeless Education Coordinator </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41445" y="5530804"/>
            <a:ext cx="3943350" cy="525145"/>
          </a:xfrm>
          <a:prstGeom prst="rect">
            <a:avLst/>
          </a:prstGeom>
          <a:noFill/>
          <a:ln>
            <a:noFill/>
          </a:ln>
        </p:spPr>
      </p:pic>
    </p:spTree>
    <p:extLst>
      <p:ext uri="{BB962C8B-B14F-4D97-AF65-F5344CB8AC3E}">
        <p14:creationId xmlns:p14="http://schemas.microsoft.com/office/powerpoint/2010/main" val="901926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using the funds</a:t>
            </a:r>
            <a:endParaRPr lang="en-US" dirty="0"/>
          </a:p>
        </p:txBody>
      </p:sp>
      <p:sp>
        <p:nvSpPr>
          <p:cNvPr id="3" name="Text Placeholder 2"/>
          <p:cNvSpPr>
            <a:spLocks noGrp="1"/>
          </p:cNvSpPr>
          <p:nvPr>
            <p:ph type="body" idx="1"/>
          </p:nvPr>
        </p:nvSpPr>
        <p:spPr/>
        <p:txBody>
          <a:bodyPr/>
          <a:lstStyle/>
          <a:p>
            <a:r>
              <a:rPr lang="en-US" dirty="0" smtClean="0"/>
              <a:t>Think Strategically</a:t>
            </a:r>
            <a:endParaRPr lang="en-US" dirty="0"/>
          </a:p>
        </p:txBody>
      </p:sp>
      <p:sp>
        <p:nvSpPr>
          <p:cNvPr id="4" name="Content Placeholder 3"/>
          <p:cNvSpPr>
            <a:spLocks noGrp="1"/>
          </p:cNvSpPr>
          <p:nvPr>
            <p:ph sz="half" idx="2"/>
          </p:nvPr>
        </p:nvSpPr>
        <p:spPr>
          <a:xfrm>
            <a:off x="1447191" y="2814405"/>
            <a:ext cx="4645152" cy="2644457"/>
          </a:xfrm>
        </p:spPr>
        <p:txBody>
          <a:bodyPr/>
          <a:lstStyle/>
          <a:p>
            <a:r>
              <a:rPr lang="en-US" dirty="0" smtClean="0"/>
              <a:t>Consider: What are the needs of McKinney-Vento children and youth in my district? </a:t>
            </a:r>
          </a:p>
          <a:p>
            <a:r>
              <a:rPr lang="en-US" sz="2400" dirty="0" smtClean="0"/>
              <a:t>Solicit stakeholder feedback and suggestions</a:t>
            </a:r>
            <a:endParaRPr lang="en-US" sz="2400" dirty="0"/>
          </a:p>
        </p:txBody>
      </p:sp>
      <p:sp>
        <p:nvSpPr>
          <p:cNvPr id="5" name="Text Placeholder 4"/>
          <p:cNvSpPr>
            <a:spLocks noGrp="1"/>
          </p:cNvSpPr>
          <p:nvPr>
            <p:ph type="body" sz="quarter" idx="3"/>
          </p:nvPr>
        </p:nvSpPr>
        <p:spPr/>
        <p:txBody>
          <a:bodyPr/>
          <a:lstStyle/>
          <a:p>
            <a:r>
              <a:rPr lang="en-US" dirty="0" smtClean="0"/>
              <a:t>Think Big! </a:t>
            </a:r>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Use the most restrictive funding first, followed by the more flexible.</a:t>
            </a:r>
          </a:p>
          <a:p>
            <a:pPr lvl="1"/>
            <a:r>
              <a:rPr lang="en-US" dirty="0" smtClean="0"/>
              <a:t>Title IA </a:t>
            </a:r>
          </a:p>
          <a:p>
            <a:pPr lvl="1"/>
            <a:r>
              <a:rPr lang="en-US" dirty="0" smtClean="0"/>
              <a:t>ESSER Funds</a:t>
            </a:r>
          </a:p>
          <a:p>
            <a:pPr lvl="1"/>
            <a:r>
              <a:rPr lang="en-US" dirty="0" smtClean="0"/>
              <a:t>ARP Homeless Funding </a:t>
            </a:r>
          </a:p>
          <a:p>
            <a:r>
              <a:rPr lang="en-US" dirty="0" smtClean="0"/>
              <a:t>How can you meet the needs of your students to overcome the obstacles of the </a:t>
            </a:r>
            <a:r>
              <a:rPr lang="en-US" smtClean="0"/>
              <a:t>current world?</a:t>
            </a:r>
            <a:endParaRPr lang="en-US" dirty="0"/>
          </a:p>
        </p:txBody>
      </p:sp>
    </p:spTree>
    <p:extLst>
      <p:ext uri="{BB962C8B-B14F-4D97-AF65-F5344CB8AC3E}">
        <p14:creationId xmlns:p14="http://schemas.microsoft.com/office/powerpoint/2010/main" val="1721415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Funds Available to Support Children and Youth Experiencing Homelessness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Access </a:t>
            </a:r>
            <a:r>
              <a:rPr lang="en-US" dirty="0"/>
              <a:t>to School and Learning: ESSER </a:t>
            </a:r>
          </a:p>
          <a:p>
            <a:r>
              <a:rPr lang="en-US" dirty="0" smtClean="0"/>
              <a:t>Early </a:t>
            </a:r>
            <a:r>
              <a:rPr lang="en-US" dirty="0"/>
              <a:t>childhood: child care, Head Start, Home Visiting </a:t>
            </a:r>
          </a:p>
          <a:p>
            <a:r>
              <a:rPr lang="en-US" dirty="0" smtClean="0"/>
              <a:t>Higher </a:t>
            </a:r>
            <a:r>
              <a:rPr lang="en-US" dirty="0"/>
              <a:t>Ed: Emergency Financial Aid Grants </a:t>
            </a:r>
          </a:p>
          <a:p>
            <a:r>
              <a:rPr lang="en-US" dirty="0" smtClean="0"/>
              <a:t>Housing </a:t>
            </a:r>
            <a:r>
              <a:rPr lang="en-US" dirty="0"/>
              <a:t>Assistance: HOME Investment Partnership Program, Emergency Housing Choice Vouchers, Emergency Rental Assistance </a:t>
            </a:r>
          </a:p>
          <a:p>
            <a:r>
              <a:rPr lang="en-US" dirty="0" smtClean="0"/>
              <a:t>Technology </a:t>
            </a:r>
            <a:r>
              <a:rPr lang="en-US" dirty="0"/>
              <a:t>and Connectivity: E-Rate, Emergency Broadband Benefit </a:t>
            </a:r>
          </a:p>
          <a:p>
            <a:r>
              <a:rPr lang="en-US" dirty="0" smtClean="0"/>
              <a:t>Food</a:t>
            </a:r>
            <a:r>
              <a:rPr lang="en-US" dirty="0"/>
              <a:t>: National School Lunch Program, Pandemic-EBT, SNAP </a:t>
            </a:r>
          </a:p>
          <a:p>
            <a:r>
              <a:rPr lang="en-US" dirty="0" smtClean="0"/>
              <a:t>Health/Mental </a:t>
            </a:r>
            <a:r>
              <a:rPr lang="en-US" dirty="0"/>
              <a:t>Health: ESSER, Federal Insurance Market Place </a:t>
            </a:r>
            <a:endParaRPr lang="en-US" dirty="0" smtClean="0"/>
          </a:p>
          <a:p>
            <a:r>
              <a:rPr lang="en-US" dirty="0" smtClean="0"/>
              <a:t>Income </a:t>
            </a:r>
            <a:r>
              <a:rPr lang="en-US" dirty="0"/>
              <a:t>Support: Earned Income Tax Credit, Child Tax Credit, Stimulus Payments </a:t>
            </a:r>
          </a:p>
        </p:txBody>
      </p:sp>
    </p:spTree>
    <p:extLst>
      <p:ext uri="{BB962C8B-B14F-4D97-AF65-F5344CB8AC3E}">
        <p14:creationId xmlns:p14="http://schemas.microsoft.com/office/powerpoint/2010/main" val="3368153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Resources</a:t>
            </a:r>
            <a:endParaRPr lang="en-US" dirty="0"/>
          </a:p>
        </p:txBody>
      </p:sp>
      <p:sp>
        <p:nvSpPr>
          <p:cNvPr id="3" name="Content Placeholder 2"/>
          <p:cNvSpPr>
            <a:spLocks noGrp="1"/>
          </p:cNvSpPr>
          <p:nvPr>
            <p:ph idx="1"/>
          </p:nvPr>
        </p:nvSpPr>
        <p:spPr>
          <a:xfrm>
            <a:off x="1229510" y="1853754"/>
            <a:ext cx="9603275" cy="3450613"/>
          </a:xfrm>
        </p:spPr>
        <p:txBody>
          <a:bodyPr>
            <a:normAutofit lnSpcReduction="10000"/>
          </a:bodyPr>
          <a:lstStyle/>
          <a:p>
            <a:r>
              <a:rPr lang="en-US" dirty="0" smtClean="0"/>
              <a:t>What Questions do you have?</a:t>
            </a:r>
          </a:p>
          <a:p>
            <a:r>
              <a:rPr lang="en-US" dirty="0" smtClean="0"/>
              <a:t>Available resources:</a:t>
            </a:r>
          </a:p>
          <a:p>
            <a:pPr lvl="1"/>
            <a:r>
              <a:rPr lang="en-US" dirty="0" smtClean="0"/>
              <a:t>Federal Office of Elementary and Secondary Education ARP Homeless Information – </a:t>
            </a:r>
            <a:r>
              <a:rPr lang="en-US" dirty="0">
                <a:hlinkClick r:id="rId2"/>
              </a:rPr>
              <a:t>American Rescue Plan Elementary and Secondary School Emergency Relief – Homeless Children and Youth (ARP-HCY) - Office of Elementary and Secondary </a:t>
            </a:r>
            <a:r>
              <a:rPr lang="en-US" dirty="0" smtClean="0">
                <a:hlinkClick r:id="rId2"/>
              </a:rPr>
              <a:t>Education</a:t>
            </a:r>
            <a:endParaRPr lang="en-US" dirty="0" smtClean="0"/>
          </a:p>
          <a:p>
            <a:pPr lvl="1"/>
            <a:r>
              <a:rPr lang="en-US" dirty="0" smtClean="0"/>
              <a:t>Schoolhouse Connection - </a:t>
            </a:r>
            <a:r>
              <a:rPr lang="en-US" dirty="0">
                <a:hlinkClick r:id="rId3"/>
              </a:rPr>
              <a:t>Overview of U.S. Department of Education Guidance on American Rescue Plan Act Homeless Children and Youth Funding | </a:t>
            </a:r>
            <a:r>
              <a:rPr lang="en-US" dirty="0" err="1">
                <a:hlinkClick r:id="rId3"/>
              </a:rPr>
              <a:t>SchoolHouse</a:t>
            </a:r>
            <a:r>
              <a:rPr lang="en-US" dirty="0">
                <a:hlinkClick r:id="rId3"/>
              </a:rPr>
              <a:t> </a:t>
            </a:r>
            <a:r>
              <a:rPr lang="en-US" dirty="0" smtClean="0">
                <a:hlinkClick r:id="rId3"/>
              </a:rPr>
              <a:t>Connection</a:t>
            </a:r>
            <a:endParaRPr lang="en-US" dirty="0" smtClean="0"/>
          </a:p>
          <a:p>
            <a:pPr lvl="1"/>
            <a:r>
              <a:rPr lang="en-US" dirty="0" smtClean="0"/>
              <a:t>National Centre for Homeless Education -  </a:t>
            </a:r>
            <a:r>
              <a:rPr lang="en-US" dirty="0">
                <a:hlinkClick r:id="rId4"/>
              </a:rPr>
              <a:t>ARP – National Center for Homeless Education</a:t>
            </a:r>
            <a:endParaRPr lang="en-US" dirty="0" smtClean="0"/>
          </a:p>
          <a:p>
            <a:r>
              <a:rPr lang="en-US" dirty="0" smtClean="0"/>
              <a:t>Christina Dotson – </a:t>
            </a:r>
            <a:r>
              <a:rPr lang="en-US" dirty="0" smtClean="0">
                <a:hlinkClick r:id="rId5"/>
              </a:rPr>
              <a:t>Christina.l.dotson@doe.nh.gov</a:t>
            </a:r>
            <a:r>
              <a:rPr lang="en-US" dirty="0" smtClean="0"/>
              <a:t> </a:t>
            </a:r>
            <a:r>
              <a:rPr lang="en-US" smtClean="0"/>
              <a:t>- 603-271-3840</a:t>
            </a:r>
            <a:endParaRPr lang="en-US" dirty="0"/>
          </a:p>
        </p:txBody>
      </p:sp>
    </p:spTree>
    <p:extLst>
      <p:ext uri="{BB962C8B-B14F-4D97-AF65-F5344CB8AC3E}">
        <p14:creationId xmlns:p14="http://schemas.microsoft.com/office/powerpoint/2010/main" val="3955758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it?</a:t>
            </a:r>
            <a:endParaRPr lang="en-US" dirty="0"/>
          </a:p>
        </p:txBody>
      </p:sp>
      <p:sp>
        <p:nvSpPr>
          <p:cNvPr id="3" name="Content Placeholder 2"/>
          <p:cNvSpPr>
            <a:spLocks noGrp="1"/>
          </p:cNvSpPr>
          <p:nvPr>
            <p:ph idx="1"/>
          </p:nvPr>
        </p:nvSpPr>
        <p:spPr/>
        <p:txBody>
          <a:bodyPr/>
          <a:lstStyle/>
          <a:p>
            <a:r>
              <a:rPr lang="en-US" dirty="0" smtClean="0"/>
              <a:t>The American Rescue Plan included $800 million in funding for homeless children and youth.  The </a:t>
            </a:r>
            <a:r>
              <a:rPr lang="en-US" dirty="0"/>
              <a:t>ARP-HCY funds are intended to support the specific and urgent needs of homeless children and youth due to the extraordinary impact of the pandemic on students experiencing homelessness, including reduced identification of such students, decreased enrollment in school, interrupted classroom instruction, and challenges navigating services for shelter/housing, clothing and school supplies, food, and child care.</a:t>
            </a:r>
          </a:p>
        </p:txBody>
      </p:sp>
    </p:spTree>
    <p:extLst>
      <p:ext uri="{BB962C8B-B14F-4D97-AF65-F5344CB8AC3E}">
        <p14:creationId xmlns:p14="http://schemas.microsoft.com/office/powerpoint/2010/main" val="333544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ARP- Homeless Funding for New Hampshire </a:t>
            </a:r>
          </a:p>
        </p:txBody>
      </p:sp>
      <p:sp>
        <p:nvSpPr>
          <p:cNvPr id="3" name="Content Placeholder 2"/>
          <p:cNvSpPr>
            <a:spLocks noGrp="1"/>
          </p:cNvSpPr>
          <p:nvPr>
            <p:ph sz="half" idx="1"/>
          </p:nvPr>
        </p:nvSpPr>
        <p:spPr>
          <a:xfrm>
            <a:off x="1447331" y="2010878"/>
            <a:ext cx="4645152" cy="3762905"/>
          </a:xfrm>
        </p:spPr>
        <p:txBody>
          <a:bodyPr>
            <a:normAutofit fontScale="92500" lnSpcReduction="20000"/>
          </a:bodyPr>
          <a:lstStyle/>
          <a:p>
            <a:r>
              <a:rPr lang="en-US" dirty="0" smtClean="0"/>
              <a:t>ARP Homeless I</a:t>
            </a:r>
          </a:p>
          <a:p>
            <a:r>
              <a:rPr lang="en-US" dirty="0"/>
              <a:t>$573,993.00 (75% to the LEA’s)</a:t>
            </a:r>
          </a:p>
          <a:p>
            <a:r>
              <a:rPr lang="en-US" dirty="0"/>
              <a:t>Available immediately 	</a:t>
            </a:r>
          </a:p>
          <a:p>
            <a:r>
              <a:rPr lang="en-US" dirty="0"/>
              <a:t>Distributed according to McKinney Vento funding.  NH </a:t>
            </a:r>
            <a:r>
              <a:rPr lang="en-US" dirty="0" smtClean="0"/>
              <a:t>ran </a:t>
            </a:r>
            <a:r>
              <a:rPr lang="en-US" dirty="0"/>
              <a:t>a competitive </a:t>
            </a:r>
            <a:r>
              <a:rPr lang="en-US" dirty="0" smtClean="0"/>
              <a:t>sub-grant </a:t>
            </a:r>
            <a:r>
              <a:rPr lang="en-US" dirty="0"/>
              <a:t>for these funds, open to all districts. </a:t>
            </a:r>
          </a:p>
          <a:p>
            <a:r>
              <a:rPr lang="en-US" dirty="0"/>
              <a:t>Designed to supplement current McKinney Vento </a:t>
            </a:r>
            <a:r>
              <a:rPr lang="en-US" dirty="0" smtClean="0"/>
              <a:t>interventions </a:t>
            </a:r>
            <a:r>
              <a:rPr lang="en-US" dirty="0"/>
              <a:t>and supports</a:t>
            </a:r>
          </a:p>
          <a:p>
            <a:endParaRPr lang="en-US" dirty="0"/>
          </a:p>
        </p:txBody>
      </p:sp>
      <p:sp>
        <p:nvSpPr>
          <p:cNvPr id="4" name="Content Placeholder 3"/>
          <p:cNvSpPr>
            <a:spLocks noGrp="1"/>
          </p:cNvSpPr>
          <p:nvPr>
            <p:ph sz="half" idx="2"/>
          </p:nvPr>
        </p:nvSpPr>
        <p:spPr>
          <a:xfrm>
            <a:off x="6413771" y="2017343"/>
            <a:ext cx="4645152" cy="3756440"/>
          </a:xfrm>
        </p:spPr>
        <p:txBody>
          <a:bodyPr>
            <a:normAutofit fontScale="92500" lnSpcReduction="20000"/>
          </a:bodyPr>
          <a:lstStyle/>
          <a:p>
            <a:r>
              <a:rPr lang="en-US" dirty="0" smtClean="0"/>
              <a:t>ARP Homeless II </a:t>
            </a:r>
          </a:p>
          <a:p>
            <a:r>
              <a:rPr lang="en-US" dirty="0"/>
              <a:t>$</a:t>
            </a:r>
            <a:r>
              <a:rPr lang="en-US" dirty="0" smtClean="0"/>
              <a:t>1,721,980.00 (75% to LEA’s)</a:t>
            </a:r>
            <a:endParaRPr lang="en-US" dirty="0"/>
          </a:p>
          <a:p>
            <a:r>
              <a:rPr lang="en-US" dirty="0"/>
              <a:t>Available </a:t>
            </a:r>
            <a:r>
              <a:rPr lang="en-US" dirty="0" smtClean="0"/>
              <a:t>this fall  </a:t>
            </a:r>
            <a:endParaRPr lang="en-US" dirty="0"/>
          </a:p>
          <a:p>
            <a:r>
              <a:rPr lang="en-US" dirty="0"/>
              <a:t>Distributed to LEA’s </a:t>
            </a:r>
            <a:r>
              <a:rPr lang="en-US" dirty="0" smtClean="0"/>
              <a:t>via a formula that is 50% Title IA and 50% enrolled </a:t>
            </a:r>
            <a:r>
              <a:rPr lang="en-US" dirty="0"/>
              <a:t>number of homeless children and youth in </a:t>
            </a:r>
            <a:r>
              <a:rPr lang="en-US" dirty="0" smtClean="0"/>
              <a:t>2018-2019 or 2019-2020 whichever is greater. </a:t>
            </a:r>
          </a:p>
          <a:p>
            <a:r>
              <a:rPr lang="en-US" dirty="0" smtClean="0"/>
              <a:t>Designed </a:t>
            </a:r>
            <a:r>
              <a:rPr lang="en-US" dirty="0"/>
              <a:t>to help all interventions and supports for students experiencing homelessness</a:t>
            </a:r>
          </a:p>
          <a:p>
            <a:endParaRPr lang="en-US" dirty="0"/>
          </a:p>
        </p:txBody>
      </p:sp>
    </p:spTree>
    <p:extLst>
      <p:ext uri="{BB962C8B-B14F-4D97-AF65-F5344CB8AC3E}">
        <p14:creationId xmlns:p14="http://schemas.microsoft.com/office/powerpoint/2010/main" val="622498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ARP Homeless II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second round of ARP Homeless funding was allocated to New Hampshire late summer.</a:t>
            </a:r>
          </a:p>
          <a:p>
            <a:r>
              <a:rPr lang="en-US" dirty="0" smtClean="0"/>
              <a:t>75% of this will be allocated to districts in a formula grant.   </a:t>
            </a:r>
          </a:p>
          <a:p>
            <a:pPr lvl="1"/>
            <a:r>
              <a:rPr lang="en-US" dirty="0" smtClean="0"/>
              <a:t>The Formula Grant will be as follows:</a:t>
            </a:r>
          </a:p>
          <a:p>
            <a:pPr lvl="2"/>
            <a:r>
              <a:rPr lang="en-US" dirty="0" smtClean="0"/>
              <a:t>50% based on Title IA formula</a:t>
            </a:r>
          </a:p>
          <a:p>
            <a:pPr lvl="2"/>
            <a:r>
              <a:rPr lang="en-US" dirty="0" smtClean="0"/>
              <a:t>50% based on the amount of students experiencing homelessness in the 2018-2019 school year or the 2019-2020 school year, whichever is greater for each district.  </a:t>
            </a:r>
          </a:p>
          <a:p>
            <a:pPr>
              <a:buFont typeface="Wingdings" panose="05000000000000000000" pitchFamily="2" charset="2"/>
              <a:buChar char="§"/>
            </a:pPr>
            <a:r>
              <a:rPr lang="en-US" dirty="0" smtClean="0"/>
              <a:t>Once allocations are calculated – only LEAs with an allocation of $5,000 or above will receive a grant, per Federal Regulations.  If an LEAs allocation falls below the $5000 threshold,  then those LEAs will be able to form consortiums to access the funding.</a:t>
            </a:r>
          </a:p>
          <a:p>
            <a:pPr>
              <a:buFont typeface="Wingdings" panose="05000000000000000000" pitchFamily="2" charset="2"/>
              <a:buChar char="§"/>
            </a:pPr>
            <a:r>
              <a:rPr lang="en-US" dirty="0" smtClean="0"/>
              <a:t>Initial Allocations - </a:t>
            </a:r>
            <a:r>
              <a:rPr lang="en-US" dirty="0" smtClean="0">
                <a:hlinkClick r:id="rId2" action="ppaction://hlinkfile"/>
              </a:rPr>
              <a:t>ARP Homeless II Initial Allocations.pdf</a:t>
            </a:r>
            <a:endParaRPr lang="en-US" dirty="0" smtClean="0"/>
          </a:p>
        </p:txBody>
      </p:sp>
    </p:spTree>
    <p:extLst>
      <p:ext uri="{BB962C8B-B14F-4D97-AF65-F5344CB8AC3E}">
        <p14:creationId xmlns:p14="http://schemas.microsoft.com/office/powerpoint/2010/main" val="364914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Consortium Creation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LEAs do not receive an allocation based on the $5,000 threshold, they will be allowed to create a consortium with one or more LEAs that raise the combines allocation amount to $5,000 or more.  Those districts can pool their allocations for a single grant, with one district acting as the financial agent. </a:t>
            </a:r>
          </a:p>
          <a:p>
            <a:r>
              <a:rPr lang="en-US" dirty="0" smtClean="0"/>
              <a:t>An LEA can join or form a consortium with other LEAs with allocations less then $5,000.</a:t>
            </a:r>
          </a:p>
          <a:p>
            <a:r>
              <a:rPr lang="en-US" dirty="0" smtClean="0"/>
              <a:t>LEAs with an allocation of less than $5,000 may also join with an LEA already over $5,000</a:t>
            </a:r>
          </a:p>
          <a:p>
            <a:r>
              <a:rPr lang="en-US" dirty="0" smtClean="0"/>
              <a:t>The LEAs do not have to be contiguous.</a:t>
            </a:r>
          </a:p>
          <a:p>
            <a:r>
              <a:rPr lang="en-US" dirty="0" smtClean="0"/>
              <a:t>Consortiums creation should be guided by the following </a:t>
            </a:r>
            <a:r>
              <a:rPr lang="en-US" dirty="0" err="1" smtClean="0"/>
              <a:t>document:</a:t>
            </a:r>
            <a:r>
              <a:rPr lang="en-US" dirty="0" err="1" smtClean="0">
                <a:hlinkClick r:id="rId2" action="ppaction://hlinkfile"/>
              </a:rPr>
              <a:t>Creation</a:t>
            </a:r>
            <a:r>
              <a:rPr lang="en-US" dirty="0" smtClean="0">
                <a:hlinkClick r:id="rId2" action="ppaction://hlinkfile"/>
              </a:rPr>
              <a:t> of Consortia for the ARP Homeless Formula Grants_final.docx</a:t>
            </a:r>
            <a:r>
              <a:rPr lang="en-US" dirty="0" smtClean="0"/>
              <a:t> </a:t>
            </a:r>
          </a:p>
          <a:p>
            <a:r>
              <a:rPr lang="en-US" dirty="0" smtClean="0"/>
              <a:t>If you would like help or more information on this, please contact Christina Dotson: Christina.dotson@doe.nh.gov</a:t>
            </a:r>
          </a:p>
          <a:p>
            <a:endParaRPr lang="en-US" dirty="0" smtClean="0"/>
          </a:p>
        </p:txBody>
      </p:sp>
    </p:spTree>
    <p:extLst>
      <p:ext uri="{BB962C8B-B14F-4D97-AF65-F5344CB8AC3E}">
        <p14:creationId xmlns:p14="http://schemas.microsoft.com/office/powerpoint/2010/main" val="3838835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Grant Application </a:t>
            </a:r>
            <a:endParaRPr lang="en-US" dirty="0"/>
          </a:p>
        </p:txBody>
      </p:sp>
      <p:sp>
        <p:nvSpPr>
          <p:cNvPr id="3" name="Content Placeholder 2"/>
          <p:cNvSpPr>
            <a:spLocks noGrp="1"/>
          </p:cNvSpPr>
          <p:nvPr>
            <p:ph idx="1"/>
          </p:nvPr>
        </p:nvSpPr>
        <p:spPr/>
        <p:txBody>
          <a:bodyPr/>
          <a:lstStyle/>
          <a:p>
            <a:r>
              <a:rPr lang="en-US" dirty="0" smtClean="0"/>
              <a:t>Once the grants are available they will be uploaded into the Grants Management System.</a:t>
            </a:r>
          </a:p>
          <a:p>
            <a:r>
              <a:rPr lang="en-US" dirty="0" smtClean="0"/>
              <a:t>There will be required questions within the grant to answer prior to grant approval.  </a:t>
            </a:r>
          </a:p>
          <a:p>
            <a:r>
              <a:rPr lang="en-US" dirty="0" smtClean="0"/>
              <a:t>All activities in the grant must be allowable within the McKinney Vento requirements.  All activities should be to help with identification, outreach, and removing the barriers for students experiencing homelessness to their education.   </a:t>
            </a:r>
          </a:p>
          <a:p>
            <a:r>
              <a:rPr lang="en-US" dirty="0" smtClean="0"/>
              <a:t>Allowable activities are on the following slide: </a:t>
            </a:r>
            <a:endParaRPr lang="en-US" dirty="0"/>
          </a:p>
        </p:txBody>
      </p:sp>
    </p:spTree>
    <p:extLst>
      <p:ext uri="{BB962C8B-B14F-4D97-AF65-F5344CB8AC3E}">
        <p14:creationId xmlns:p14="http://schemas.microsoft.com/office/powerpoint/2010/main" val="1411368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Allowable Uses of ARP Homeless II Funds </a:t>
            </a:r>
            <a:endParaRPr lang="en-US" dirty="0"/>
          </a:p>
        </p:txBody>
      </p:sp>
      <p:sp>
        <p:nvSpPr>
          <p:cNvPr id="7" name="Content Placeholder 6"/>
          <p:cNvSpPr>
            <a:spLocks noGrp="1"/>
          </p:cNvSpPr>
          <p:nvPr>
            <p:ph idx="1"/>
          </p:nvPr>
        </p:nvSpPr>
        <p:spPr/>
        <p:txBody>
          <a:bodyPr>
            <a:normAutofit fontScale="85000" lnSpcReduction="10000"/>
          </a:bodyPr>
          <a:lstStyle/>
          <a:p>
            <a:r>
              <a:rPr lang="en-US" dirty="0"/>
              <a:t>Any expenses that are reasonable and necessary to facilitate the </a:t>
            </a:r>
            <a:r>
              <a:rPr lang="en-US" b="1" dirty="0"/>
              <a:t>identification, enrollment, retention, and educational success of children and youth experiencing </a:t>
            </a:r>
            <a:r>
              <a:rPr lang="en-US" b="1" dirty="0" smtClean="0"/>
              <a:t>homelessness.</a:t>
            </a:r>
          </a:p>
          <a:p>
            <a:r>
              <a:rPr lang="en-US" dirty="0" smtClean="0"/>
              <a:t>Any </a:t>
            </a:r>
            <a:r>
              <a:rPr lang="en-US" dirty="0"/>
              <a:t>purposes permitted by the EHCY </a:t>
            </a:r>
            <a:r>
              <a:rPr lang="en-US" dirty="0" smtClean="0"/>
              <a:t>program. (</a:t>
            </a:r>
            <a:r>
              <a:rPr lang="en-US" dirty="0" smtClean="0">
                <a:solidFill>
                  <a:srgbClr val="C00000"/>
                </a:solidFill>
              </a:rPr>
              <a:t>see next slides</a:t>
            </a:r>
            <a:r>
              <a:rPr lang="en-US" dirty="0" smtClean="0"/>
              <a:t>)</a:t>
            </a:r>
          </a:p>
          <a:p>
            <a:r>
              <a:rPr lang="en-US" dirty="0" smtClean="0"/>
              <a:t>Connect </a:t>
            </a:r>
            <a:r>
              <a:rPr lang="en-US" dirty="0"/>
              <a:t>students and families to summer learning and enrichment programs </a:t>
            </a:r>
            <a:r>
              <a:rPr lang="en-US" dirty="0" smtClean="0"/>
              <a:t> </a:t>
            </a:r>
            <a:r>
              <a:rPr lang="en-US" dirty="0"/>
              <a:t>and engage students and families in preparation for </a:t>
            </a:r>
            <a:r>
              <a:rPr lang="en-US" dirty="0" smtClean="0"/>
              <a:t>the fall</a:t>
            </a:r>
          </a:p>
          <a:p>
            <a:r>
              <a:rPr lang="en-US" dirty="0" smtClean="0"/>
              <a:t>Provide </a:t>
            </a:r>
            <a:r>
              <a:rPr lang="en-US" dirty="0"/>
              <a:t>wraparound services (academic supports, trauma-informed care, social-emotional support, and mental health services) </a:t>
            </a:r>
          </a:p>
          <a:p>
            <a:r>
              <a:rPr lang="en-US" dirty="0" smtClean="0"/>
              <a:t>Purchase </a:t>
            </a:r>
            <a:r>
              <a:rPr lang="en-US" dirty="0"/>
              <a:t>needed supplies (e.g., PPE, eyeglasses, school supplies, personal care items) </a:t>
            </a:r>
          </a:p>
          <a:p>
            <a:r>
              <a:rPr lang="en-US" dirty="0" smtClean="0"/>
              <a:t>Provide </a:t>
            </a:r>
            <a:r>
              <a:rPr lang="en-US" dirty="0"/>
              <a:t>transportation to enable children and youth to attend </a:t>
            </a:r>
            <a:r>
              <a:rPr lang="en-US" dirty="0" smtClean="0"/>
              <a:t>classes</a:t>
            </a:r>
            <a:endParaRPr lang="en-US" dirty="0"/>
          </a:p>
        </p:txBody>
      </p:sp>
    </p:spTree>
    <p:extLst>
      <p:ext uri="{BB962C8B-B14F-4D97-AF65-F5344CB8AC3E}">
        <p14:creationId xmlns:p14="http://schemas.microsoft.com/office/powerpoint/2010/main" val="190808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Purchases Permitted by the Education of Children and Youth (EHCY) Program</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a:t>Supplemental educational services, such as tutoring and other academic enrichment programs;</a:t>
            </a:r>
          </a:p>
          <a:p>
            <a:pPr fontAlgn="base"/>
            <a:r>
              <a:rPr lang="en-US" dirty="0"/>
              <a:t>Expedited evaluations for various educational services;</a:t>
            </a:r>
          </a:p>
          <a:p>
            <a:pPr fontAlgn="base"/>
            <a:r>
              <a:rPr lang="en-US" dirty="0"/>
              <a:t>Professional development activities for educators and pupil services personnel working with homeless students;</a:t>
            </a:r>
          </a:p>
          <a:p>
            <a:pPr fontAlgn="base"/>
            <a:r>
              <a:rPr lang="en-US" dirty="0"/>
              <a:t>Health referral services;</a:t>
            </a:r>
          </a:p>
          <a:p>
            <a:pPr fontAlgn="base"/>
            <a:r>
              <a:rPr lang="en-US" dirty="0"/>
              <a:t>Defraying the excess cost of transportation in order to enable students to attend the school of origin;</a:t>
            </a:r>
          </a:p>
          <a:p>
            <a:pPr fontAlgn="base"/>
            <a:r>
              <a:rPr lang="en-US" dirty="0"/>
              <a:t>Early childhood education programs for pre-school-aged homeless children;</a:t>
            </a:r>
          </a:p>
          <a:p>
            <a:pPr fontAlgn="base"/>
            <a:r>
              <a:rPr lang="en-US" dirty="0"/>
              <a:t>Services and assistance to attract, engage, and retain homeless children and youth and unaccompanied youth in public school programs</a:t>
            </a:r>
            <a:r>
              <a:rPr lang="en-US" dirty="0" smtClean="0"/>
              <a:t>;</a:t>
            </a:r>
            <a:endParaRPr lang="en-US" dirty="0"/>
          </a:p>
        </p:txBody>
      </p:sp>
    </p:spTree>
    <p:extLst>
      <p:ext uri="{BB962C8B-B14F-4D97-AF65-F5344CB8AC3E}">
        <p14:creationId xmlns:p14="http://schemas.microsoft.com/office/powerpoint/2010/main" val="1363002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018" y="901183"/>
            <a:ext cx="9603275" cy="1049235"/>
          </a:xfrm>
        </p:spPr>
        <p:txBody>
          <a:bodyPr/>
          <a:lstStyle/>
          <a:p>
            <a:r>
              <a:rPr lang="en-US" dirty="0" err="1" smtClean="0"/>
              <a:t>Ehcy</a:t>
            </a:r>
            <a:r>
              <a:rPr lang="en-US" dirty="0" smtClean="0"/>
              <a:t> Program Purchases Continued </a:t>
            </a:r>
            <a:endParaRPr lang="en-US" dirty="0"/>
          </a:p>
        </p:txBody>
      </p:sp>
      <p:sp>
        <p:nvSpPr>
          <p:cNvPr id="3" name="Content Placeholder 2"/>
          <p:cNvSpPr>
            <a:spLocks noGrp="1"/>
          </p:cNvSpPr>
          <p:nvPr>
            <p:ph idx="1"/>
          </p:nvPr>
        </p:nvSpPr>
        <p:spPr>
          <a:xfrm>
            <a:off x="1307887" y="1950418"/>
            <a:ext cx="9603275" cy="4006245"/>
          </a:xfrm>
        </p:spPr>
        <p:txBody>
          <a:bodyPr>
            <a:normAutofit fontScale="70000" lnSpcReduction="20000"/>
          </a:bodyPr>
          <a:lstStyle/>
          <a:p>
            <a:pPr fontAlgn="base"/>
            <a:r>
              <a:rPr lang="en-US" sz="2300" dirty="0" smtClean="0"/>
              <a:t>Before-school </a:t>
            </a:r>
            <a:r>
              <a:rPr lang="en-US" sz="2300" dirty="0"/>
              <a:t>and after-school, mentoring, and summer programs with educational activities;</a:t>
            </a:r>
          </a:p>
          <a:p>
            <a:pPr fontAlgn="base"/>
            <a:r>
              <a:rPr lang="en-US" sz="2300" dirty="0"/>
              <a:t>Payment of fees and costs associated with tracking, obtaining, and transferring records of homeless children and youth;</a:t>
            </a:r>
          </a:p>
          <a:p>
            <a:pPr fontAlgn="base"/>
            <a:r>
              <a:rPr lang="en-US" sz="2300" dirty="0"/>
              <a:t>Education and training for parents of homeless children and youth about rights and resources;</a:t>
            </a:r>
          </a:p>
          <a:p>
            <a:pPr fontAlgn="base"/>
            <a:r>
              <a:rPr lang="en-US" sz="2300" dirty="0"/>
              <a:t>Development of coordination between schools and agencies providing services;</a:t>
            </a:r>
          </a:p>
          <a:p>
            <a:pPr fontAlgn="base"/>
            <a:r>
              <a:rPr lang="en-US" sz="2300" dirty="0"/>
              <a:t>Provision of pupil services (including violence prevention counseling) and referrals for such services;</a:t>
            </a:r>
          </a:p>
          <a:p>
            <a:pPr fontAlgn="base"/>
            <a:r>
              <a:rPr lang="en-US" sz="2300" dirty="0"/>
              <a:t>Activities to address needs that may arise from domestic violence;</a:t>
            </a:r>
          </a:p>
          <a:p>
            <a:pPr fontAlgn="base"/>
            <a:r>
              <a:rPr lang="en-US" sz="2300" dirty="0"/>
              <a:t>Adaptation of space and purchase of supplies for non-school facilities to provide services listed above;</a:t>
            </a:r>
          </a:p>
          <a:p>
            <a:pPr fontAlgn="base"/>
            <a:r>
              <a:rPr lang="en-US" sz="2300" dirty="0"/>
              <a:t>Provision of school supplies, including those to be distributed at shelters or other appropriate locations; and</a:t>
            </a:r>
          </a:p>
          <a:p>
            <a:pPr fontAlgn="base"/>
            <a:r>
              <a:rPr lang="en-US" sz="2300" dirty="0"/>
              <a:t>Other extraordinary or emergency assistance needed to enable homeless students to attend school.</a:t>
            </a:r>
          </a:p>
          <a:p>
            <a:endParaRPr lang="en-US" dirty="0"/>
          </a:p>
        </p:txBody>
      </p:sp>
    </p:spTree>
    <p:extLst>
      <p:ext uri="{BB962C8B-B14F-4D97-AF65-F5344CB8AC3E}">
        <p14:creationId xmlns:p14="http://schemas.microsoft.com/office/powerpoint/2010/main" val="408661100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926</TotalTime>
  <Words>1163</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Wingdings</vt:lpstr>
      <vt:lpstr>Gallery</vt:lpstr>
      <vt:lpstr>American Rescue Plan – Homeless Youth and Children Grant II</vt:lpstr>
      <vt:lpstr>What is it?</vt:lpstr>
      <vt:lpstr>ARP- Homeless Funding for New Hampshire </vt:lpstr>
      <vt:lpstr>ARP Homeless II </vt:lpstr>
      <vt:lpstr>Consortium Creation</vt:lpstr>
      <vt:lpstr>Grant Application </vt:lpstr>
      <vt:lpstr>Allowable Uses of ARP Homeless II Funds </vt:lpstr>
      <vt:lpstr>Purchases Permitted by the Education of Children and Youth (EHCY) Program</vt:lpstr>
      <vt:lpstr>Ehcy Program Purchases Continued </vt:lpstr>
      <vt:lpstr>Considerations for using the funds</vt:lpstr>
      <vt:lpstr>Funds Available to Support Children and Youth Experiencing Homelessness  </vt:lpstr>
      <vt:lpstr>Questions and Resources</vt:lpstr>
    </vt:vector>
  </TitlesOfParts>
  <Company>State of New Hampshire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Rescue Plan – Homeless Youth and Children Grant II</dc:title>
  <dc:creator>Dotson, Christina</dc:creator>
  <cp:lastModifiedBy>Gauthier, Michelle</cp:lastModifiedBy>
  <cp:revision>30</cp:revision>
  <dcterms:created xsi:type="dcterms:W3CDTF">2021-08-19T16:42:54Z</dcterms:created>
  <dcterms:modified xsi:type="dcterms:W3CDTF">2021-10-01T14:39:14Z</dcterms:modified>
</cp:coreProperties>
</file>