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D4DE273-1B84-4EEA-9B8B-4405E140AFAE}">
  <a:tblStyle styleId="{DD4DE273-1B84-4EEA-9B8B-4405E140AFAE}"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4" y="6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1db6fc749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1db6fc74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db6fc749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1db6fc749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db6fc7490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1db6fc7490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1db6fc7490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1db6fc7490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1db6fc7490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1db6fc749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1db6fc749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1db6fc749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1db6fc749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1db6fc749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1db6fc7490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1db6fc749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Lionheart Classical Academy Chartered Public School</a:t>
            </a:r>
            <a:endParaRPr/>
          </a:p>
        </p:txBody>
      </p:sp>
      <p:sp>
        <p:nvSpPr>
          <p:cNvPr id="55" name="Google Shape;55;p13"/>
          <p:cNvSpPr txBox="1">
            <a:spLocks noGrp="1"/>
          </p:cNvSpPr>
          <p:nvPr>
            <p:ph type="subTitle" idx="1"/>
          </p:nvPr>
        </p:nvSpPr>
        <p:spPr>
          <a:xfrm>
            <a:off x="311700" y="2834124"/>
            <a:ext cx="8520600" cy="2078117"/>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Proposal for Amendment to Charter – Enrollment</a:t>
            </a:r>
          </a:p>
          <a:p>
            <a:pPr marL="0" lvl="0" indent="0" algn="ctr" rtl="0">
              <a:spcBef>
                <a:spcPts val="0"/>
              </a:spcBef>
              <a:spcAft>
                <a:spcPts val="0"/>
              </a:spcAft>
              <a:buNone/>
            </a:pPr>
            <a:endParaRPr lang="en" dirty="0"/>
          </a:p>
          <a:p>
            <a:pPr marL="0" lvl="0" indent="0" algn="ctr" rtl="0">
              <a:spcBef>
                <a:spcPts val="0"/>
              </a:spcBef>
              <a:spcAft>
                <a:spcPts val="0"/>
              </a:spcAft>
              <a:buNone/>
            </a:pPr>
            <a:r>
              <a:rPr lang="en" i="1" dirty="0"/>
              <a:t>Draft for Discussion</a:t>
            </a:r>
          </a:p>
          <a:p>
            <a:pPr marL="0" lvl="0" indent="0" algn="ctr" rtl="0">
              <a:spcBef>
                <a:spcPts val="0"/>
              </a:spcBef>
              <a:spcAft>
                <a:spcPts val="0"/>
              </a:spcAft>
              <a:buNone/>
            </a:pPr>
            <a:r>
              <a:rPr lang="en" dirty="0"/>
              <a:t>March 23, 2022</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020"/>
              <a:t>Proposal</a:t>
            </a:r>
            <a:endParaRPr sz="302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331609" marR="459144" lvl="0" indent="8133" algn="l" rtl="0">
              <a:lnSpc>
                <a:spcPct val="101408"/>
              </a:lnSpc>
              <a:spcBef>
                <a:spcPts val="1400"/>
              </a:spcBef>
              <a:spcAft>
                <a:spcPts val="0"/>
              </a:spcAft>
              <a:buNone/>
            </a:pPr>
            <a:endParaRPr sz="2504" dirty="0">
              <a:solidFill>
                <a:schemeClr val="dk1"/>
              </a:solidFill>
              <a:latin typeface="Calibri"/>
              <a:ea typeface="Calibri"/>
              <a:cs typeface="Calibri"/>
              <a:sym typeface="Calibri"/>
            </a:endParaRPr>
          </a:p>
          <a:p>
            <a:pPr marL="331609" marR="459144" lvl="0" indent="8133" algn="l" rtl="0">
              <a:lnSpc>
                <a:spcPct val="101408"/>
              </a:lnSpc>
              <a:spcBef>
                <a:spcPts val="1400"/>
              </a:spcBef>
              <a:spcAft>
                <a:spcPts val="0"/>
              </a:spcAft>
              <a:buNone/>
            </a:pPr>
            <a:r>
              <a:rPr lang="en" sz="2504" dirty="0">
                <a:solidFill>
                  <a:schemeClr val="dk1"/>
                </a:solidFill>
                <a:latin typeface="Calibri"/>
                <a:ea typeface="Calibri"/>
                <a:cs typeface="Calibri"/>
                <a:sym typeface="Calibri"/>
              </a:rPr>
              <a:t>LCA Administration proposes to increase Year One classrooms from 8 to 10, adding</a:t>
            </a:r>
            <a:r>
              <a:rPr lang="en" sz="2500" dirty="0">
                <a:solidFill>
                  <a:schemeClr val="dk1"/>
                </a:solidFill>
                <a:latin typeface="Calibri"/>
                <a:ea typeface="Calibri"/>
                <a:cs typeface="Calibri"/>
                <a:sym typeface="Calibri"/>
              </a:rPr>
              <a:t> a section of up to 20 students each for both second and fourth grades. </a:t>
            </a:r>
            <a:endParaRPr sz="2500" dirty="0">
              <a:solidFill>
                <a:schemeClr val="dk1"/>
              </a:solidFill>
              <a:latin typeface="Calibri"/>
              <a:ea typeface="Calibri"/>
              <a:cs typeface="Calibri"/>
              <a:sym typeface="Calibri"/>
            </a:endParaRPr>
          </a:p>
          <a:p>
            <a:pPr marL="331609" marR="459144" lvl="0" indent="8133" algn="l" rtl="0">
              <a:lnSpc>
                <a:spcPct val="101408"/>
              </a:lnSpc>
              <a:spcBef>
                <a:spcPts val="1400"/>
              </a:spcBef>
              <a:spcAft>
                <a:spcPts val="0"/>
              </a:spcAft>
              <a:buClr>
                <a:schemeClr val="dk1"/>
              </a:buClr>
              <a:buSzPts val="1100"/>
              <a:buFont typeface="Arial"/>
              <a:buNone/>
            </a:pPr>
            <a:r>
              <a:rPr lang="en" sz="2500" dirty="0">
                <a:solidFill>
                  <a:schemeClr val="dk1"/>
                </a:solidFill>
                <a:latin typeface="Calibri"/>
                <a:ea typeface="Calibri"/>
                <a:cs typeface="Calibri"/>
                <a:sym typeface="Calibri"/>
              </a:rPr>
              <a:t>This would increase the total number of Year One students in the school from 157 to 197. </a:t>
            </a:r>
            <a:endParaRPr sz="2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1072500"/>
          </a:xfrm>
          <a:prstGeom prst="rect">
            <a:avLst/>
          </a:prstGeom>
        </p:spPr>
        <p:txBody>
          <a:bodyPr spcFirstLastPara="1" wrap="square" lIns="91425" tIns="91425" rIns="91425" bIns="91425" anchor="t" anchorCtr="0">
            <a:noAutofit/>
          </a:bodyPr>
          <a:lstStyle/>
          <a:p>
            <a:pPr marL="333433" lvl="0" indent="0" algn="l" rtl="0">
              <a:spcBef>
                <a:spcPts val="1402"/>
              </a:spcBef>
              <a:spcAft>
                <a:spcPts val="0"/>
              </a:spcAft>
              <a:buClr>
                <a:schemeClr val="dk1"/>
              </a:buClr>
              <a:buSzPts val="990"/>
              <a:buFont typeface="Arial"/>
              <a:buNone/>
            </a:pPr>
            <a:r>
              <a:rPr lang="en" sz="2000" b="1">
                <a:latin typeface="Calibri"/>
                <a:ea typeface="Calibri"/>
                <a:cs typeface="Calibri"/>
                <a:sym typeface="Calibri"/>
              </a:rPr>
              <a:t>Chart A: Original (July 20, 2021) </a:t>
            </a:r>
            <a:endParaRPr sz="2000" b="1">
              <a:latin typeface="Calibri"/>
              <a:ea typeface="Calibri"/>
              <a:cs typeface="Calibri"/>
              <a:sym typeface="Calibri"/>
            </a:endParaRPr>
          </a:p>
          <a:p>
            <a:pPr marL="333292" marR="355738" lvl="0" indent="280" algn="l" rtl="0">
              <a:lnSpc>
                <a:spcPct val="100503"/>
              </a:lnSpc>
              <a:spcBef>
                <a:spcPts val="56"/>
              </a:spcBef>
              <a:spcAft>
                <a:spcPts val="0"/>
              </a:spcAft>
              <a:buClr>
                <a:schemeClr val="dk1"/>
              </a:buClr>
              <a:buSzPts val="990"/>
              <a:buFont typeface="Arial"/>
              <a:buNone/>
            </a:pPr>
            <a:r>
              <a:rPr lang="en" sz="2000" i="1">
                <a:latin typeface="Calibri"/>
                <a:ea typeface="Calibri"/>
                <a:cs typeface="Calibri"/>
                <a:sym typeface="Calibri"/>
              </a:rPr>
              <a:t>In our charter, we projected 148 students serving K-5 with 8 classrooms in Year One. We set a maximum  of 168 students. </a:t>
            </a:r>
            <a:endParaRPr sz="2000"/>
          </a:p>
        </p:txBody>
      </p:sp>
      <p:graphicFrame>
        <p:nvGraphicFramePr>
          <p:cNvPr id="67" name="Google Shape;67;p15"/>
          <p:cNvGraphicFramePr/>
          <p:nvPr>
            <p:extLst>
              <p:ext uri="{D42A27DB-BD31-4B8C-83A1-F6EECF244321}">
                <p14:modId xmlns:p14="http://schemas.microsoft.com/office/powerpoint/2010/main" val="3963296510"/>
              </p:ext>
            </p:extLst>
          </p:nvPr>
        </p:nvGraphicFramePr>
        <p:xfrm>
          <a:off x="355034" y="1679944"/>
          <a:ext cx="8618845" cy="3160185"/>
        </p:xfrm>
        <a:graphic>
          <a:graphicData uri="http://schemas.openxmlformats.org/drawingml/2006/table">
            <a:tbl>
              <a:tblPr>
                <a:noFill/>
                <a:tableStyleId>{DD4DE273-1B84-4EEA-9B8B-4405E140AFAE}</a:tableStyleId>
              </a:tblPr>
              <a:tblGrid>
                <a:gridCol w="1082169">
                  <a:extLst>
                    <a:ext uri="{9D8B030D-6E8A-4147-A177-3AD203B41FA5}">
                      <a16:colId xmlns:a16="http://schemas.microsoft.com/office/drawing/2014/main" val="20000"/>
                    </a:ext>
                  </a:extLst>
                </a:gridCol>
                <a:gridCol w="697370">
                  <a:extLst>
                    <a:ext uri="{9D8B030D-6E8A-4147-A177-3AD203B41FA5}">
                      <a16:colId xmlns:a16="http://schemas.microsoft.com/office/drawing/2014/main" val="20001"/>
                    </a:ext>
                  </a:extLst>
                </a:gridCol>
                <a:gridCol w="695352">
                  <a:extLst>
                    <a:ext uri="{9D8B030D-6E8A-4147-A177-3AD203B41FA5}">
                      <a16:colId xmlns:a16="http://schemas.microsoft.com/office/drawing/2014/main" val="20002"/>
                    </a:ext>
                  </a:extLst>
                </a:gridCol>
                <a:gridCol w="695863">
                  <a:extLst>
                    <a:ext uri="{9D8B030D-6E8A-4147-A177-3AD203B41FA5}">
                      <a16:colId xmlns:a16="http://schemas.microsoft.com/office/drawing/2014/main" val="20003"/>
                    </a:ext>
                  </a:extLst>
                </a:gridCol>
                <a:gridCol w="695352">
                  <a:extLst>
                    <a:ext uri="{9D8B030D-6E8A-4147-A177-3AD203B41FA5}">
                      <a16:colId xmlns:a16="http://schemas.microsoft.com/office/drawing/2014/main" val="20004"/>
                    </a:ext>
                  </a:extLst>
                </a:gridCol>
                <a:gridCol w="695352">
                  <a:extLst>
                    <a:ext uri="{9D8B030D-6E8A-4147-A177-3AD203B41FA5}">
                      <a16:colId xmlns:a16="http://schemas.microsoft.com/office/drawing/2014/main" val="20005"/>
                    </a:ext>
                  </a:extLst>
                </a:gridCol>
                <a:gridCol w="695692">
                  <a:extLst>
                    <a:ext uri="{9D8B030D-6E8A-4147-A177-3AD203B41FA5}">
                      <a16:colId xmlns:a16="http://schemas.microsoft.com/office/drawing/2014/main" val="20006"/>
                    </a:ext>
                  </a:extLst>
                </a:gridCol>
                <a:gridCol w="697370">
                  <a:extLst>
                    <a:ext uri="{9D8B030D-6E8A-4147-A177-3AD203B41FA5}">
                      <a16:colId xmlns:a16="http://schemas.microsoft.com/office/drawing/2014/main" val="20007"/>
                    </a:ext>
                  </a:extLst>
                </a:gridCol>
                <a:gridCol w="695352">
                  <a:extLst>
                    <a:ext uri="{9D8B030D-6E8A-4147-A177-3AD203B41FA5}">
                      <a16:colId xmlns:a16="http://schemas.microsoft.com/office/drawing/2014/main" val="20008"/>
                    </a:ext>
                  </a:extLst>
                </a:gridCol>
                <a:gridCol w="695863">
                  <a:extLst>
                    <a:ext uri="{9D8B030D-6E8A-4147-A177-3AD203B41FA5}">
                      <a16:colId xmlns:a16="http://schemas.microsoft.com/office/drawing/2014/main" val="20009"/>
                    </a:ext>
                  </a:extLst>
                </a:gridCol>
                <a:gridCol w="637564">
                  <a:extLst>
                    <a:ext uri="{9D8B030D-6E8A-4147-A177-3AD203B41FA5}">
                      <a16:colId xmlns:a16="http://schemas.microsoft.com/office/drawing/2014/main" val="20010"/>
                    </a:ext>
                  </a:extLst>
                </a:gridCol>
                <a:gridCol w="635546">
                  <a:extLst>
                    <a:ext uri="{9D8B030D-6E8A-4147-A177-3AD203B41FA5}">
                      <a16:colId xmlns:a16="http://schemas.microsoft.com/office/drawing/2014/main" val="20011"/>
                    </a:ext>
                  </a:extLst>
                </a:gridCol>
              </a:tblGrid>
              <a:tr h="370605">
                <a:tc>
                  <a:txBody>
                    <a:bodyPr/>
                    <a:lstStyle/>
                    <a:p>
                      <a:pPr marL="0" lvl="0" indent="0" algn="ctr" rtl="0">
                        <a:spcBef>
                          <a:spcPts val="0"/>
                        </a:spcBef>
                        <a:spcAft>
                          <a:spcPts val="0"/>
                        </a:spcAft>
                        <a:buNone/>
                      </a:pPr>
                      <a:r>
                        <a:rPr lang="en" sz="1500" b="1">
                          <a:latin typeface="Calibri"/>
                          <a:ea typeface="Calibri"/>
                          <a:cs typeface="Calibri"/>
                          <a:sym typeface="Calibri"/>
                        </a:rPr>
                        <a:t>School Year </a:t>
                      </a:r>
                      <a:endParaRPr sz="1500" b="1">
                        <a:latin typeface="Calibri"/>
                        <a:ea typeface="Calibri"/>
                        <a:cs typeface="Calibri"/>
                        <a:sym typeface="Calibri"/>
                      </a:endParaRPr>
                    </a:p>
                  </a:txBody>
                  <a:tcPr marL="63500" marR="63500" marT="63500" marB="63500"/>
                </a:tc>
                <a:tc>
                  <a:txBody>
                    <a:bodyPr/>
                    <a:lstStyle/>
                    <a:p>
                      <a:pPr marL="82826" lvl="0" indent="0" algn="l" rtl="0">
                        <a:spcBef>
                          <a:spcPts val="0"/>
                        </a:spcBef>
                        <a:spcAft>
                          <a:spcPts val="0"/>
                        </a:spcAft>
                        <a:buNone/>
                      </a:pPr>
                      <a:r>
                        <a:rPr lang="en" sz="1500" b="1">
                          <a:latin typeface="Calibri"/>
                          <a:ea typeface="Calibri"/>
                          <a:cs typeface="Calibri"/>
                          <a:sym typeface="Calibri"/>
                        </a:rPr>
                        <a:t>K </a:t>
                      </a:r>
                      <a:endParaRPr sz="1500" b="1">
                        <a:latin typeface="Calibri"/>
                        <a:ea typeface="Calibri"/>
                        <a:cs typeface="Calibri"/>
                        <a:sym typeface="Calibri"/>
                      </a:endParaRPr>
                    </a:p>
                  </a:txBody>
                  <a:tcPr marL="63500" marR="63500" marT="63500" marB="63500"/>
                </a:tc>
                <a:tc>
                  <a:txBody>
                    <a:bodyPr/>
                    <a:lstStyle/>
                    <a:p>
                      <a:pPr marL="81723" lvl="0" indent="0" algn="l" rtl="0">
                        <a:spcBef>
                          <a:spcPts val="0"/>
                        </a:spcBef>
                        <a:spcAft>
                          <a:spcPts val="0"/>
                        </a:spcAft>
                        <a:buNone/>
                      </a:pPr>
                      <a:r>
                        <a:rPr lang="en" sz="1500" b="1">
                          <a:latin typeface="Calibri"/>
                          <a:ea typeface="Calibri"/>
                          <a:cs typeface="Calibri"/>
                          <a:sym typeface="Calibri"/>
                        </a:rPr>
                        <a:t>1</a:t>
                      </a:r>
                      <a:r>
                        <a:rPr lang="en" sz="1500" b="1" baseline="30000">
                          <a:latin typeface="Calibri"/>
                          <a:ea typeface="Calibri"/>
                          <a:cs typeface="Calibri"/>
                          <a:sym typeface="Calibri"/>
                        </a:rPr>
                        <a:t>st </a:t>
                      </a:r>
                      <a:endParaRPr sz="1500" b="1" baseline="30000">
                        <a:latin typeface="Calibri"/>
                        <a:ea typeface="Calibri"/>
                        <a:cs typeface="Calibri"/>
                        <a:sym typeface="Calibri"/>
                      </a:endParaRPr>
                    </a:p>
                  </a:txBody>
                  <a:tcPr marL="63500" marR="63500" marT="63500" marB="63500"/>
                </a:tc>
                <a:tc>
                  <a:txBody>
                    <a:bodyPr/>
                    <a:lstStyle/>
                    <a:p>
                      <a:pPr marL="78037" lvl="0" indent="0" algn="l" rtl="0">
                        <a:spcBef>
                          <a:spcPts val="0"/>
                        </a:spcBef>
                        <a:spcAft>
                          <a:spcPts val="0"/>
                        </a:spcAft>
                        <a:buNone/>
                      </a:pPr>
                      <a:r>
                        <a:rPr lang="en" sz="1500" b="1">
                          <a:latin typeface="Calibri"/>
                          <a:ea typeface="Calibri"/>
                          <a:cs typeface="Calibri"/>
                          <a:sym typeface="Calibri"/>
                        </a:rPr>
                        <a:t>2</a:t>
                      </a:r>
                      <a:r>
                        <a:rPr lang="en" sz="1500" b="1" baseline="30000">
                          <a:latin typeface="Calibri"/>
                          <a:ea typeface="Calibri"/>
                          <a:cs typeface="Calibri"/>
                          <a:sym typeface="Calibri"/>
                        </a:rPr>
                        <a:t>nd </a:t>
                      </a:r>
                      <a:endParaRPr sz="1500" b="1" baseline="30000">
                        <a:latin typeface="Calibri"/>
                        <a:ea typeface="Calibri"/>
                        <a:cs typeface="Calibri"/>
                        <a:sym typeface="Calibri"/>
                      </a:endParaRPr>
                    </a:p>
                  </a:txBody>
                  <a:tcPr marL="63500" marR="63500" marT="63500" marB="63500"/>
                </a:tc>
                <a:tc>
                  <a:txBody>
                    <a:bodyPr/>
                    <a:lstStyle/>
                    <a:p>
                      <a:pPr marL="77516" lvl="0" indent="0" algn="l" rtl="0">
                        <a:spcBef>
                          <a:spcPts val="0"/>
                        </a:spcBef>
                        <a:spcAft>
                          <a:spcPts val="0"/>
                        </a:spcAft>
                        <a:buNone/>
                      </a:pPr>
                      <a:r>
                        <a:rPr lang="en" sz="1500" b="1">
                          <a:latin typeface="Calibri"/>
                          <a:ea typeface="Calibri"/>
                          <a:cs typeface="Calibri"/>
                          <a:sym typeface="Calibri"/>
                        </a:rPr>
                        <a:t>3</a:t>
                      </a:r>
                      <a:r>
                        <a:rPr lang="en" sz="1500" b="1" baseline="30000">
                          <a:latin typeface="Calibri"/>
                          <a:ea typeface="Calibri"/>
                          <a:cs typeface="Calibri"/>
                          <a:sym typeface="Calibri"/>
                        </a:rPr>
                        <a:t>rd </a:t>
                      </a:r>
                      <a:endParaRPr sz="1500" b="1" baseline="30000">
                        <a:latin typeface="Calibri"/>
                        <a:ea typeface="Calibri"/>
                        <a:cs typeface="Calibri"/>
                        <a:sym typeface="Calibri"/>
                      </a:endParaRPr>
                    </a:p>
                  </a:txBody>
                  <a:tcPr marL="63500" marR="63500" marT="63500" marB="63500"/>
                </a:tc>
                <a:tc>
                  <a:txBody>
                    <a:bodyPr/>
                    <a:lstStyle/>
                    <a:p>
                      <a:pPr marL="74151" lvl="0" indent="0" algn="l" rtl="0">
                        <a:spcBef>
                          <a:spcPts val="0"/>
                        </a:spcBef>
                        <a:spcAft>
                          <a:spcPts val="0"/>
                        </a:spcAft>
                        <a:buNone/>
                      </a:pPr>
                      <a:r>
                        <a:rPr lang="en" sz="1500" b="1">
                          <a:latin typeface="Calibri"/>
                          <a:ea typeface="Calibri"/>
                          <a:cs typeface="Calibri"/>
                          <a:sym typeface="Calibri"/>
                        </a:rPr>
                        <a:t>4</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9742" lvl="0" indent="0" algn="l" rtl="0">
                        <a:spcBef>
                          <a:spcPts val="0"/>
                        </a:spcBef>
                        <a:spcAft>
                          <a:spcPts val="0"/>
                        </a:spcAft>
                        <a:buNone/>
                      </a:pPr>
                      <a:r>
                        <a:rPr lang="en" sz="1500" b="1">
                          <a:latin typeface="Calibri"/>
                          <a:ea typeface="Calibri"/>
                          <a:cs typeface="Calibri"/>
                          <a:sym typeface="Calibri"/>
                        </a:rPr>
                        <a:t>5</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8900" lvl="0" indent="0" algn="l" rtl="0">
                        <a:spcBef>
                          <a:spcPts val="0"/>
                        </a:spcBef>
                        <a:spcAft>
                          <a:spcPts val="0"/>
                        </a:spcAft>
                        <a:buNone/>
                      </a:pPr>
                      <a:r>
                        <a:rPr lang="en" sz="1500" b="1">
                          <a:latin typeface="Calibri"/>
                          <a:ea typeface="Calibri"/>
                          <a:cs typeface="Calibri"/>
                          <a:sym typeface="Calibri"/>
                        </a:rPr>
                        <a:t>6</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236" lvl="0" indent="0" algn="l" rtl="0">
                        <a:spcBef>
                          <a:spcPts val="0"/>
                        </a:spcBef>
                        <a:spcAft>
                          <a:spcPts val="0"/>
                        </a:spcAft>
                        <a:buNone/>
                      </a:pPr>
                      <a:r>
                        <a:rPr lang="en" sz="1500" b="1">
                          <a:latin typeface="Calibri"/>
                          <a:ea typeface="Calibri"/>
                          <a:cs typeface="Calibri"/>
                          <a:sym typeface="Calibri"/>
                        </a:rPr>
                        <a:t>7</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5834" lvl="0" indent="0" algn="l" rtl="0">
                        <a:spcBef>
                          <a:spcPts val="0"/>
                        </a:spcBef>
                        <a:spcAft>
                          <a:spcPts val="0"/>
                        </a:spcAft>
                        <a:buNone/>
                      </a:pPr>
                      <a:r>
                        <a:rPr lang="en" sz="1500" b="1">
                          <a:latin typeface="Calibri"/>
                          <a:ea typeface="Calibri"/>
                          <a:cs typeface="Calibri"/>
                          <a:sym typeface="Calibri"/>
                        </a:rPr>
                        <a:t>8</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6114" lvl="0" indent="0" algn="l" rtl="0">
                        <a:spcBef>
                          <a:spcPts val="0"/>
                        </a:spcBef>
                        <a:spcAft>
                          <a:spcPts val="0"/>
                        </a:spcAft>
                        <a:buNone/>
                      </a:pPr>
                      <a:r>
                        <a:rPr lang="en" sz="1500" b="1">
                          <a:latin typeface="Calibri"/>
                          <a:ea typeface="Calibri"/>
                          <a:cs typeface="Calibri"/>
                          <a:sym typeface="Calibri"/>
                        </a:rPr>
                        <a:t>9</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2468" lvl="0" indent="0" algn="l" rtl="0">
                        <a:spcBef>
                          <a:spcPts val="0"/>
                        </a:spcBef>
                        <a:spcAft>
                          <a:spcPts val="0"/>
                        </a:spcAft>
                        <a:buNone/>
                      </a:pPr>
                      <a:r>
                        <a:rPr lang="en" sz="1500" b="1">
                          <a:latin typeface="Calibri"/>
                          <a:ea typeface="Calibri"/>
                          <a:cs typeface="Calibri"/>
                          <a:sym typeface="Calibri"/>
                        </a:rPr>
                        <a:t>Total</a:t>
                      </a:r>
                      <a:endParaRPr sz="15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0"/>
                  </a:ext>
                </a:extLst>
              </a:tr>
              <a:tr h="566492">
                <a:tc>
                  <a:txBody>
                    <a:bodyPr/>
                    <a:lstStyle/>
                    <a:p>
                      <a:pPr marL="0" lvl="0" indent="0" algn="ctr" rtl="0">
                        <a:spcBef>
                          <a:spcPts val="0"/>
                        </a:spcBef>
                        <a:spcAft>
                          <a:spcPts val="0"/>
                        </a:spcAft>
                        <a:buNone/>
                      </a:pPr>
                      <a:r>
                        <a:rPr lang="en" sz="1500" b="1">
                          <a:latin typeface="Calibri"/>
                          <a:ea typeface="Calibri"/>
                          <a:cs typeface="Calibri"/>
                          <a:sym typeface="Calibri"/>
                        </a:rPr>
                        <a:t>2022 - 2023 </a:t>
                      </a:r>
                      <a:endParaRPr sz="1500" b="1">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9860"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78059"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3545" lvl="0" indent="0" algn="l" rtl="0">
                        <a:spcBef>
                          <a:spcPts val="0"/>
                        </a:spcBef>
                        <a:spcAft>
                          <a:spcPts val="0"/>
                        </a:spcAft>
                        <a:buNone/>
                      </a:pPr>
                      <a:r>
                        <a:rPr lang="en" sz="1500">
                          <a:latin typeface="Calibri"/>
                          <a:ea typeface="Calibri"/>
                          <a:cs typeface="Calibri"/>
                          <a:sym typeface="Calibri"/>
                        </a:rPr>
                        <a:t>148</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1"/>
                  </a:ext>
                </a:extLst>
              </a:tr>
              <a:tr h="566492">
                <a:tc>
                  <a:txBody>
                    <a:bodyPr/>
                    <a:lstStyle/>
                    <a:p>
                      <a:pPr marL="0" lvl="0" indent="0" algn="ctr" rtl="0">
                        <a:spcBef>
                          <a:spcPts val="0"/>
                        </a:spcBef>
                        <a:spcAft>
                          <a:spcPts val="0"/>
                        </a:spcAft>
                        <a:buNone/>
                      </a:pPr>
                      <a:r>
                        <a:rPr lang="en" sz="1500" b="1">
                          <a:latin typeface="Calibri"/>
                          <a:ea typeface="Calibri"/>
                          <a:cs typeface="Calibri"/>
                          <a:sym typeface="Calibri"/>
                        </a:rPr>
                        <a:t>2023 - 2024 </a:t>
                      </a:r>
                      <a:endParaRPr sz="1500" b="1">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9860"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dirty="0">
                          <a:latin typeface="Calibri"/>
                          <a:ea typeface="Calibri"/>
                          <a:cs typeface="Calibri"/>
                          <a:sym typeface="Calibri"/>
                        </a:rPr>
                        <a:t>20 </a:t>
                      </a:r>
                      <a:endParaRPr sz="1500" dirty="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81003" lvl="0" indent="0" algn="l" rtl="0">
                        <a:spcBef>
                          <a:spcPts val="0"/>
                        </a:spcBef>
                        <a:spcAft>
                          <a:spcPts val="0"/>
                        </a:spcAft>
                        <a:buNone/>
                      </a:pPr>
                      <a:r>
                        <a:rPr lang="en" sz="1500">
                          <a:latin typeface="Calibri"/>
                          <a:ea typeface="Calibri"/>
                          <a:cs typeface="Calibri"/>
                          <a:sym typeface="Calibri"/>
                        </a:rPr>
                        <a:t>25 </a:t>
                      </a:r>
                      <a:endParaRPr sz="1500">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205</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2"/>
                  </a:ext>
                </a:extLst>
              </a:tr>
              <a:tr h="523612">
                <a:tc>
                  <a:txBody>
                    <a:bodyPr/>
                    <a:lstStyle/>
                    <a:p>
                      <a:pPr marL="0" lvl="0" indent="0" algn="ctr" rtl="0">
                        <a:spcBef>
                          <a:spcPts val="0"/>
                        </a:spcBef>
                        <a:spcAft>
                          <a:spcPts val="0"/>
                        </a:spcAft>
                        <a:buNone/>
                      </a:pPr>
                      <a:r>
                        <a:rPr lang="en" sz="1500" b="1">
                          <a:latin typeface="Calibri"/>
                          <a:ea typeface="Calibri"/>
                          <a:cs typeface="Calibri"/>
                          <a:sym typeface="Calibri"/>
                        </a:rPr>
                        <a:t>2024 - 2025</a:t>
                      </a:r>
                      <a:endParaRPr sz="1500" b="1">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dirty="0">
                          <a:latin typeface="Calibri"/>
                          <a:ea typeface="Calibri"/>
                          <a:cs typeface="Calibri"/>
                          <a:sym typeface="Calibri"/>
                        </a:rPr>
                        <a:t>40 </a:t>
                      </a:r>
                      <a:endParaRPr sz="1500" dirty="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81003" lvl="0" indent="0" algn="l" rtl="0">
                        <a:spcBef>
                          <a:spcPts val="0"/>
                        </a:spcBef>
                        <a:spcAft>
                          <a:spcPts val="0"/>
                        </a:spcAft>
                        <a:buNone/>
                      </a:pPr>
                      <a:r>
                        <a:rPr lang="en" sz="1500">
                          <a:latin typeface="Calibri"/>
                          <a:ea typeface="Calibri"/>
                          <a:cs typeface="Calibri"/>
                          <a:sym typeface="Calibri"/>
                        </a:rPr>
                        <a:t>25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259</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3"/>
                  </a:ext>
                </a:extLst>
              </a:tr>
              <a:tr h="566492">
                <a:tc>
                  <a:txBody>
                    <a:bodyPr/>
                    <a:lstStyle/>
                    <a:p>
                      <a:pPr marL="0" lvl="0" indent="0" algn="ctr" rtl="0">
                        <a:spcBef>
                          <a:spcPts val="0"/>
                        </a:spcBef>
                        <a:spcAft>
                          <a:spcPts val="0"/>
                        </a:spcAft>
                        <a:buNone/>
                      </a:pPr>
                      <a:r>
                        <a:rPr lang="en" sz="1500" b="1">
                          <a:latin typeface="Calibri"/>
                          <a:ea typeface="Calibri"/>
                          <a:cs typeface="Calibri"/>
                          <a:sym typeface="Calibri"/>
                        </a:rPr>
                        <a:t>2025 - 2026 </a:t>
                      </a:r>
                      <a:endParaRPr sz="1500" b="1">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25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313</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4"/>
                  </a:ext>
                </a:extLst>
              </a:tr>
              <a:tr h="566492">
                <a:tc>
                  <a:txBody>
                    <a:bodyPr/>
                    <a:lstStyle/>
                    <a:p>
                      <a:pPr marL="0" lvl="0" indent="0" algn="ctr" rtl="0">
                        <a:spcBef>
                          <a:spcPts val="0"/>
                        </a:spcBef>
                        <a:spcAft>
                          <a:spcPts val="0"/>
                        </a:spcAft>
                        <a:buNone/>
                      </a:pPr>
                      <a:r>
                        <a:rPr lang="en" sz="1500" b="1">
                          <a:latin typeface="Calibri"/>
                          <a:ea typeface="Calibri"/>
                          <a:cs typeface="Calibri"/>
                          <a:sym typeface="Calibri"/>
                        </a:rPr>
                        <a:t>2026 - 2027 </a:t>
                      </a:r>
                      <a:endParaRPr sz="1500" b="1">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34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25 </a:t>
                      </a:r>
                      <a:endParaRPr sz="1500">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32 </a:t>
                      </a:r>
                      <a:endParaRPr sz="1500">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dirty="0">
                          <a:latin typeface="Calibri"/>
                          <a:ea typeface="Calibri"/>
                          <a:cs typeface="Calibri"/>
                          <a:sym typeface="Calibri"/>
                        </a:rPr>
                        <a:t>355</a:t>
                      </a:r>
                      <a:endParaRPr sz="1500" dirty="0">
                        <a:latin typeface="Calibri"/>
                        <a:ea typeface="Calibri"/>
                        <a:cs typeface="Calibri"/>
                        <a:sym typeface="Calibri"/>
                      </a:endParaRPr>
                    </a:p>
                  </a:txBody>
                  <a:tcPr marL="63500" marR="63500" marT="63500" marB="63500"/>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1529100"/>
          </a:xfrm>
          <a:prstGeom prst="rect">
            <a:avLst/>
          </a:prstGeom>
        </p:spPr>
        <p:txBody>
          <a:bodyPr spcFirstLastPara="1" wrap="square" lIns="91425" tIns="91425" rIns="91425" bIns="91425" anchor="t" anchorCtr="0">
            <a:noAutofit/>
          </a:bodyPr>
          <a:lstStyle/>
          <a:p>
            <a:pPr marL="333433" lvl="0" indent="0" algn="l" rtl="0">
              <a:spcBef>
                <a:spcPts val="0"/>
              </a:spcBef>
              <a:spcAft>
                <a:spcPts val="0"/>
              </a:spcAft>
              <a:buClr>
                <a:schemeClr val="dk1"/>
              </a:buClr>
              <a:buSzPts val="990"/>
              <a:buFont typeface="Arial"/>
              <a:buNone/>
            </a:pPr>
            <a:r>
              <a:rPr lang="en" sz="2000" b="1">
                <a:latin typeface="Calibri"/>
                <a:ea typeface="Calibri"/>
                <a:cs typeface="Calibri"/>
                <a:sym typeface="Calibri"/>
              </a:rPr>
              <a:t>Chart B: Current (March 21, 2022) </a:t>
            </a:r>
            <a:endParaRPr sz="2000" b="1">
              <a:latin typeface="Calibri"/>
              <a:ea typeface="Calibri"/>
              <a:cs typeface="Calibri"/>
              <a:sym typeface="Calibri"/>
            </a:endParaRPr>
          </a:p>
          <a:p>
            <a:pPr marL="328245" marR="332097" lvl="0" indent="5327" algn="l" rtl="0">
              <a:lnSpc>
                <a:spcPct val="101408"/>
              </a:lnSpc>
              <a:spcBef>
                <a:spcPts val="56"/>
              </a:spcBef>
              <a:spcAft>
                <a:spcPts val="0"/>
              </a:spcAft>
              <a:buClr>
                <a:schemeClr val="dk1"/>
              </a:buClr>
              <a:buSzPts val="990"/>
              <a:buFont typeface="Arial"/>
              <a:buNone/>
            </a:pPr>
            <a:r>
              <a:rPr lang="en" sz="2000" i="1">
                <a:latin typeface="Calibri"/>
                <a:ea typeface="Calibri"/>
                <a:cs typeface="Calibri"/>
                <a:sym typeface="Calibri"/>
              </a:rPr>
              <a:t>For the March lottery, we had 206 student registrations from approximately 120 families from 21 towns.  Since the lottery, we continue to receive registrations and now have a waitlist of 71 students. </a:t>
            </a:r>
            <a:endParaRPr sz="2000"/>
          </a:p>
        </p:txBody>
      </p:sp>
      <p:graphicFrame>
        <p:nvGraphicFramePr>
          <p:cNvPr id="73" name="Google Shape;73;p16"/>
          <p:cNvGraphicFramePr/>
          <p:nvPr/>
        </p:nvGraphicFramePr>
        <p:xfrm>
          <a:off x="770475" y="1990475"/>
          <a:ext cx="7545550" cy="2855175"/>
        </p:xfrm>
        <a:graphic>
          <a:graphicData uri="http://schemas.openxmlformats.org/drawingml/2006/table">
            <a:tbl>
              <a:tblPr>
                <a:noFill/>
                <a:tableStyleId>{DD4DE273-1B84-4EEA-9B8B-4405E140AFAE}</a:tableStyleId>
              </a:tblPr>
              <a:tblGrid>
                <a:gridCol w="1138625">
                  <a:extLst>
                    <a:ext uri="{9D8B030D-6E8A-4147-A177-3AD203B41FA5}">
                      <a16:colId xmlns:a16="http://schemas.microsoft.com/office/drawing/2014/main" val="20000"/>
                    </a:ext>
                  </a:extLst>
                </a:gridCol>
                <a:gridCol w="526675">
                  <a:extLst>
                    <a:ext uri="{9D8B030D-6E8A-4147-A177-3AD203B41FA5}">
                      <a16:colId xmlns:a16="http://schemas.microsoft.com/office/drawing/2014/main" val="20001"/>
                    </a:ext>
                  </a:extLst>
                </a:gridCol>
                <a:gridCol w="580825">
                  <a:extLst>
                    <a:ext uri="{9D8B030D-6E8A-4147-A177-3AD203B41FA5}">
                      <a16:colId xmlns:a16="http://schemas.microsoft.com/office/drawing/2014/main" val="20002"/>
                    </a:ext>
                  </a:extLst>
                </a:gridCol>
                <a:gridCol w="581275">
                  <a:extLst>
                    <a:ext uri="{9D8B030D-6E8A-4147-A177-3AD203B41FA5}">
                      <a16:colId xmlns:a16="http://schemas.microsoft.com/office/drawing/2014/main" val="20003"/>
                    </a:ext>
                  </a:extLst>
                </a:gridCol>
                <a:gridCol w="555625">
                  <a:extLst>
                    <a:ext uri="{9D8B030D-6E8A-4147-A177-3AD203B41FA5}">
                      <a16:colId xmlns:a16="http://schemas.microsoft.com/office/drawing/2014/main" val="20004"/>
                    </a:ext>
                  </a:extLst>
                </a:gridCol>
                <a:gridCol w="580825">
                  <a:extLst>
                    <a:ext uri="{9D8B030D-6E8A-4147-A177-3AD203B41FA5}">
                      <a16:colId xmlns:a16="http://schemas.microsoft.com/office/drawing/2014/main" val="20005"/>
                    </a:ext>
                  </a:extLst>
                </a:gridCol>
                <a:gridCol w="581125">
                  <a:extLst>
                    <a:ext uri="{9D8B030D-6E8A-4147-A177-3AD203B41FA5}">
                      <a16:colId xmlns:a16="http://schemas.microsoft.com/office/drawing/2014/main" val="20006"/>
                    </a:ext>
                  </a:extLst>
                </a:gridCol>
                <a:gridCol w="580825">
                  <a:extLst>
                    <a:ext uri="{9D8B030D-6E8A-4147-A177-3AD203B41FA5}">
                      <a16:colId xmlns:a16="http://schemas.microsoft.com/office/drawing/2014/main" val="20007"/>
                    </a:ext>
                  </a:extLst>
                </a:gridCol>
                <a:gridCol w="594375">
                  <a:extLst>
                    <a:ext uri="{9D8B030D-6E8A-4147-A177-3AD203B41FA5}">
                      <a16:colId xmlns:a16="http://schemas.microsoft.com/office/drawing/2014/main" val="20008"/>
                    </a:ext>
                  </a:extLst>
                </a:gridCol>
                <a:gridCol w="581300">
                  <a:extLst>
                    <a:ext uri="{9D8B030D-6E8A-4147-A177-3AD203B41FA5}">
                      <a16:colId xmlns:a16="http://schemas.microsoft.com/office/drawing/2014/main" val="20009"/>
                    </a:ext>
                  </a:extLst>
                </a:gridCol>
                <a:gridCol w="554375">
                  <a:extLst>
                    <a:ext uri="{9D8B030D-6E8A-4147-A177-3AD203B41FA5}">
                      <a16:colId xmlns:a16="http://schemas.microsoft.com/office/drawing/2014/main" val="20010"/>
                    </a:ext>
                  </a:extLst>
                </a:gridCol>
                <a:gridCol w="689700">
                  <a:extLst>
                    <a:ext uri="{9D8B030D-6E8A-4147-A177-3AD203B41FA5}">
                      <a16:colId xmlns:a16="http://schemas.microsoft.com/office/drawing/2014/main" val="20011"/>
                    </a:ext>
                  </a:extLst>
                </a:gridCol>
              </a:tblGrid>
              <a:tr h="730725">
                <a:tc>
                  <a:txBody>
                    <a:bodyPr/>
                    <a:lstStyle/>
                    <a:p>
                      <a:pPr marL="0" lvl="0" indent="0" algn="ctr" rtl="0">
                        <a:spcBef>
                          <a:spcPts val="0"/>
                        </a:spcBef>
                        <a:spcAft>
                          <a:spcPts val="0"/>
                        </a:spcAft>
                        <a:buNone/>
                      </a:pPr>
                      <a:endParaRPr sz="1500" b="1">
                        <a:latin typeface="Calibri"/>
                        <a:ea typeface="Calibri"/>
                        <a:cs typeface="Calibri"/>
                        <a:sym typeface="Calibri"/>
                      </a:endParaRPr>
                    </a:p>
                  </a:txBody>
                  <a:tcPr marL="63500" marR="63500" marT="63500" marB="63500"/>
                </a:tc>
                <a:tc>
                  <a:txBody>
                    <a:bodyPr/>
                    <a:lstStyle/>
                    <a:p>
                      <a:pPr marL="81302" lvl="0" indent="0" algn="l" rtl="0">
                        <a:spcBef>
                          <a:spcPts val="0"/>
                        </a:spcBef>
                        <a:spcAft>
                          <a:spcPts val="0"/>
                        </a:spcAft>
                        <a:buNone/>
                      </a:pPr>
                      <a:r>
                        <a:rPr lang="en" sz="1500" b="1">
                          <a:latin typeface="Calibri"/>
                          <a:ea typeface="Calibri"/>
                          <a:cs typeface="Calibri"/>
                          <a:sym typeface="Calibri"/>
                        </a:rPr>
                        <a:t>K </a:t>
                      </a:r>
                      <a:endParaRPr sz="1500" b="1">
                        <a:latin typeface="Calibri"/>
                        <a:ea typeface="Calibri"/>
                        <a:cs typeface="Calibri"/>
                        <a:sym typeface="Calibri"/>
                      </a:endParaRPr>
                    </a:p>
                  </a:txBody>
                  <a:tcPr marL="63500" marR="63500" marT="63500" marB="63500"/>
                </a:tc>
                <a:tc>
                  <a:txBody>
                    <a:bodyPr/>
                    <a:lstStyle/>
                    <a:p>
                      <a:pPr marL="81723" lvl="0" indent="0" algn="l" rtl="0">
                        <a:spcBef>
                          <a:spcPts val="0"/>
                        </a:spcBef>
                        <a:spcAft>
                          <a:spcPts val="0"/>
                        </a:spcAft>
                        <a:buNone/>
                      </a:pPr>
                      <a:r>
                        <a:rPr lang="en" sz="1500" b="1">
                          <a:latin typeface="Calibri"/>
                          <a:ea typeface="Calibri"/>
                          <a:cs typeface="Calibri"/>
                          <a:sym typeface="Calibri"/>
                        </a:rPr>
                        <a:t>1</a:t>
                      </a:r>
                      <a:r>
                        <a:rPr lang="en" sz="1500" b="1" baseline="30000">
                          <a:latin typeface="Calibri"/>
                          <a:ea typeface="Calibri"/>
                          <a:cs typeface="Calibri"/>
                          <a:sym typeface="Calibri"/>
                        </a:rPr>
                        <a:t>st </a:t>
                      </a:r>
                      <a:endParaRPr sz="1500" b="1" baseline="30000">
                        <a:latin typeface="Calibri"/>
                        <a:ea typeface="Calibri"/>
                        <a:cs typeface="Calibri"/>
                        <a:sym typeface="Calibri"/>
                      </a:endParaRPr>
                    </a:p>
                  </a:txBody>
                  <a:tcPr marL="63500" marR="63500" marT="63500" marB="63500"/>
                </a:tc>
                <a:tc>
                  <a:txBody>
                    <a:bodyPr/>
                    <a:lstStyle/>
                    <a:p>
                      <a:pPr marL="78037" lvl="0" indent="0" algn="l" rtl="0">
                        <a:spcBef>
                          <a:spcPts val="0"/>
                        </a:spcBef>
                        <a:spcAft>
                          <a:spcPts val="0"/>
                        </a:spcAft>
                        <a:buNone/>
                      </a:pPr>
                      <a:r>
                        <a:rPr lang="en" sz="1500" b="1">
                          <a:latin typeface="Calibri"/>
                          <a:ea typeface="Calibri"/>
                          <a:cs typeface="Calibri"/>
                          <a:sym typeface="Calibri"/>
                        </a:rPr>
                        <a:t>2</a:t>
                      </a:r>
                      <a:r>
                        <a:rPr lang="en" sz="1500" b="1" baseline="30000">
                          <a:latin typeface="Calibri"/>
                          <a:ea typeface="Calibri"/>
                          <a:cs typeface="Calibri"/>
                          <a:sym typeface="Calibri"/>
                        </a:rPr>
                        <a:t>nd </a:t>
                      </a:r>
                      <a:endParaRPr sz="1500" b="1" baseline="30000">
                        <a:latin typeface="Calibri"/>
                        <a:ea typeface="Calibri"/>
                        <a:cs typeface="Calibri"/>
                        <a:sym typeface="Calibri"/>
                      </a:endParaRPr>
                    </a:p>
                  </a:txBody>
                  <a:tcPr marL="63500" marR="63500" marT="63500" marB="63500"/>
                </a:tc>
                <a:tc>
                  <a:txBody>
                    <a:bodyPr/>
                    <a:lstStyle/>
                    <a:p>
                      <a:pPr marL="79040" lvl="0" indent="0" algn="l" rtl="0">
                        <a:spcBef>
                          <a:spcPts val="0"/>
                        </a:spcBef>
                        <a:spcAft>
                          <a:spcPts val="0"/>
                        </a:spcAft>
                        <a:buNone/>
                      </a:pPr>
                      <a:r>
                        <a:rPr lang="en" sz="1500" b="1">
                          <a:latin typeface="Calibri"/>
                          <a:ea typeface="Calibri"/>
                          <a:cs typeface="Calibri"/>
                          <a:sym typeface="Calibri"/>
                        </a:rPr>
                        <a:t>3</a:t>
                      </a:r>
                      <a:r>
                        <a:rPr lang="en" sz="1500" b="1" baseline="30000">
                          <a:latin typeface="Calibri"/>
                          <a:ea typeface="Calibri"/>
                          <a:cs typeface="Calibri"/>
                          <a:sym typeface="Calibri"/>
                        </a:rPr>
                        <a:t>rd </a:t>
                      </a:r>
                      <a:endParaRPr sz="1500" b="1" baseline="30000">
                        <a:latin typeface="Calibri"/>
                        <a:ea typeface="Calibri"/>
                        <a:cs typeface="Calibri"/>
                        <a:sym typeface="Calibri"/>
                      </a:endParaRPr>
                    </a:p>
                  </a:txBody>
                  <a:tcPr marL="63500" marR="63500" marT="63500" marB="63500"/>
                </a:tc>
                <a:tc>
                  <a:txBody>
                    <a:bodyPr/>
                    <a:lstStyle/>
                    <a:p>
                      <a:pPr marL="74151" lvl="0" indent="0" algn="l" rtl="0">
                        <a:spcBef>
                          <a:spcPts val="0"/>
                        </a:spcBef>
                        <a:spcAft>
                          <a:spcPts val="0"/>
                        </a:spcAft>
                        <a:buNone/>
                      </a:pPr>
                      <a:r>
                        <a:rPr lang="en" sz="1500" b="1">
                          <a:latin typeface="Calibri"/>
                          <a:ea typeface="Calibri"/>
                          <a:cs typeface="Calibri"/>
                          <a:sym typeface="Calibri"/>
                        </a:rPr>
                        <a:t>4</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8218" lvl="0" indent="0" algn="l" rtl="0">
                        <a:spcBef>
                          <a:spcPts val="0"/>
                        </a:spcBef>
                        <a:spcAft>
                          <a:spcPts val="0"/>
                        </a:spcAft>
                        <a:buNone/>
                      </a:pPr>
                      <a:r>
                        <a:rPr lang="en" sz="1500" b="1">
                          <a:latin typeface="Calibri"/>
                          <a:ea typeface="Calibri"/>
                          <a:cs typeface="Calibri"/>
                          <a:sym typeface="Calibri"/>
                        </a:rPr>
                        <a:t>5</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376" lvl="0" indent="0" algn="l" rtl="0">
                        <a:spcBef>
                          <a:spcPts val="0"/>
                        </a:spcBef>
                        <a:spcAft>
                          <a:spcPts val="0"/>
                        </a:spcAft>
                        <a:buNone/>
                      </a:pPr>
                      <a:r>
                        <a:rPr lang="en" sz="1500" b="1">
                          <a:latin typeface="Calibri"/>
                          <a:ea typeface="Calibri"/>
                          <a:cs typeface="Calibri"/>
                          <a:sym typeface="Calibri"/>
                        </a:rPr>
                        <a:t>6</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236" lvl="0" indent="0" algn="l" rtl="0">
                        <a:spcBef>
                          <a:spcPts val="0"/>
                        </a:spcBef>
                        <a:spcAft>
                          <a:spcPts val="0"/>
                        </a:spcAft>
                        <a:buNone/>
                      </a:pPr>
                      <a:r>
                        <a:rPr lang="en" sz="1500" b="1">
                          <a:latin typeface="Calibri"/>
                          <a:ea typeface="Calibri"/>
                          <a:cs typeface="Calibri"/>
                          <a:sym typeface="Calibri"/>
                        </a:rPr>
                        <a:t>7</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5834" lvl="0" indent="0" algn="l" rtl="0">
                        <a:spcBef>
                          <a:spcPts val="0"/>
                        </a:spcBef>
                        <a:spcAft>
                          <a:spcPts val="0"/>
                        </a:spcAft>
                        <a:buNone/>
                      </a:pPr>
                      <a:r>
                        <a:rPr lang="en" sz="1500" b="1">
                          <a:latin typeface="Calibri"/>
                          <a:ea typeface="Calibri"/>
                          <a:cs typeface="Calibri"/>
                          <a:sym typeface="Calibri"/>
                        </a:rPr>
                        <a:t>8</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638" lvl="0" indent="0" algn="l" rtl="0">
                        <a:spcBef>
                          <a:spcPts val="0"/>
                        </a:spcBef>
                        <a:spcAft>
                          <a:spcPts val="0"/>
                        </a:spcAft>
                        <a:buNone/>
                      </a:pPr>
                      <a:r>
                        <a:rPr lang="en" sz="1500" b="1">
                          <a:latin typeface="Calibri"/>
                          <a:ea typeface="Calibri"/>
                          <a:cs typeface="Calibri"/>
                          <a:sym typeface="Calibri"/>
                        </a:rPr>
                        <a:t>9</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500" b="1">
                          <a:latin typeface="Calibri"/>
                          <a:ea typeface="Calibri"/>
                          <a:cs typeface="Calibri"/>
                          <a:sym typeface="Calibri"/>
                        </a:rPr>
                        <a:t>Total</a:t>
                      </a:r>
                      <a:endParaRPr sz="15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0"/>
                  </a:ext>
                </a:extLst>
              </a:tr>
              <a:tr h="708150">
                <a:tc>
                  <a:txBody>
                    <a:bodyPr/>
                    <a:lstStyle/>
                    <a:p>
                      <a:pPr marL="0" lvl="0" indent="0" algn="ctr" rtl="0">
                        <a:spcBef>
                          <a:spcPts val="0"/>
                        </a:spcBef>
                        <a:spcAft>
                          <a:spcPts val="0"/>
                        </a:spcAft>
                        <a:buNone/>
                      </a:pPr>
                      <a:r>
                        <a:rPr lang="en" sz="1500" b="1">
                          <a:latin typeface="Calibri"/>
                          <a:ea typeface="Calibri"/>
                          <a:cs typeface="Calibri"/>
                          <a:sym typeface="Calibri"/>
                        </a:rPr>
                        <a:t>2022 - 2023 </a:t>
                      </a:r>
                      <a:endParaRPr sz="1500" b="1">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36 </a:t>
                      </a:r>
                      <a:endParaRPr sz="1500">
                        <a:latin typeface="Calibri"/>
                        <a:ea typeface="Calibri"/>
                        <a:cs typeface="Calibri"/>
                        <a:sym typeface="Calibri"/>
                      </a:endParaRPr>
                    </a:p>
                  </a:txBody>
                  <a:tcPr marL="63500" marR="63500" marT="63500" marB="63500"/>
                </a:tc>
                <a:tc>
                  <a:txBody>
                    <a:bodyPr/>
                    <a:lstStyle/>
                    <a:p>
                      <a:pPr marL="79480" lvl="0" indent="0" algn="l" rtl="0">
                        <a:spcBef>
                          <a:spcPts val="0"/>
                        </a:spcBef>
                        <a:spcAft>
                          <a:spcPts val="0"/>
                        </a:spcAft>
                        <a:buNone/>
                      </a:pPr>
                      <a:r>
                        <a:rPr lang="en" sz="1500">
                          <a:latin typeface="Calibri"/>
                          <a:ea typeface="Calibri"/>
                          <a:cs typeface="Calibri"/>
                          <a:sym typeface="Calibri"/>
                        </a:rPr>
                        <a:t>21 </a:t>
                      </a:r>
                      <a:endParaRPr sz="1500">
                        <a:latin typeface="Calibri"/>
                        <a:ea typeface="Calibri"/>
                        <a:cs typeface="Calibri"/>
                        <a:sym typeface="Calibri"/>
                      </a:endParaRPr>
                    </a:p>
                  </a:txBody>
                  <a:tcPr marL="63500" marR="63500" marT="63500" marB="63500"/>
                </a:tc>
                <a:tc>
                  <a:txBody>
                    <a:bodyPr/>
                    <a:lstStyle/>
                    <a:p>
                      <a:pPr marL="79860"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81003"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8060"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5069" lvl="0" indent="0" algn="l" rtl="0">
                        <a:spcBef>
                          <a:spcPts val="0"/>
                        </a:spcBef>
                        <a:spcAft>
                          <a:spcPts val="0"/>
                        </a:spcAft>
                        <a:buNone/>
                      </a:pPr>
                      <a:r>
                        <a:rPr lang="en" sz="1500">
                          <a:latin typeface="Calibri"/>
                          <a:ea typeface="Calibri"/>
                          <a:cs typeface="Calibri"/>
                          <a:sym typeface="Calibri"/>
                        </a:rPr>
                        <a:t>157</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1"/>
                  </a:ext>
                </a:extLst>
              </a:tr>
              <a:tr h="708150">
                <a:tc>
                  <a:txBody>
                    <a:bodyPr/>
                    <a:lstStyle/>
                    <a:p>
                      <a:pPr marL="75834" lvl="0" indent="0" algn="l" rtl="0">
                        <a:spcBef>
                          <a:spcPts val="0"/>
                        </a:spcBef>
                        <a:spcAft>
                          <a:spcPts val="0"/>
                        </a:spcAft>
                        <a:buNone/>
                      </a:pPr>
                      <a:r>
                        <a:rPr lang="en" sz="1500" b="1">
                          <a:latin typeface="Calibri"/>
                          <a:ea typeface="Calibri"/>
                          <a:cs typeface="Calibri"/>
                          <a:sym typeface="Calibri"/>
                        </a:rPr>
                        <a:t>Waitlist </a:t>
                      </a:r>
                      <a:endParaRPr sz="1500" b="1">
                        <a:latin typeface="Calibri"/>
                        <a:ea typeface="Calibri"/>
                        <a:cs typeface="Calibri"/>
                        <a:sym typeface="Calibri"/>
                      </a:endParaRPr>
                    </a:p>
                  </a:txBody>
                  <a:tcPr marL="63500" marR="63500" marT="63500" marB="63500"/>
                </a:tc>
                <a:tc>
                  <a:txBody>
                    <a:bodyPr/>
                    <a:lstStyle/>
                    <a:p>
                      <a:pPr marL="83545" lvl="0" indent="0" algn="l" rtl="0">
                        <a:spcBef>
                          <a:spcPts val="0"/>
                        </a:spcBef>
                        <a:spcAft>
                          <a:spcPts val="0"/>
                        </a:spcAft>
                        <a:buNone/>
                      </a:pPr>
                      <a:r>
                        <a:rPr lang="en" sz="1500">
                          <a:latin typeface="Calibri"/>
                          <a:ea typeface="Calibri"/>
                          <a:cs typeface="Calibri"/>
                          <a:sym typeface="Calibri"/>
                        </a:rPr>
                        <a:t>17 </a:t>
                      </a:r>
                      <a:endParaRPr sz="1500">
                        <a:latin typeface="Calibri"/>
                        <a:ea typeface="Calibri"/>
                        <a:cs typeface="Calibri"/>
                        <a:sym typeface="Calibri"/>
                      </a:endParaRPr>
                    </a:p>
                  </a:txBody>
                  <a:tcPr marL="63500" marR="63500" marT="63500" marB="63500"/>
                </a:tc>
                <a:tc>
                  <a:txBody>
                    <a:bodyPr/>
                    <a:lstStyle/>
                    <a:p>
                      <a:pPr marL="77236" lvl="0" indent="0" algn="l" rtl="0">
                        <a:spcBef>
                          <a:spcPts val="0"/>
                        </a:spcBef>
                        <a:spcAft>
                          <a:spcPts val="0"/>
                        </a:spcAft>
                        <a:buNone/>
                      </a:pPr>
                      <a:r>
                        <a:rPr lang="en" sz="1500">
                          <a:latin typeface="Calibri"/>
                          <a:ea typeface="Calibri"/>
                          <a:cs typeface="Calibri"/>
                          <a:sym typeface="Calibri"/>
                        </a:rPr>
                        <a:t>8 </a:t>
                      </a:r>
                      <a:endParaRPr sz="1500">
                        <a:latin typeface="Calibri"/>
                        <a:ea typeface="Calibri"/>
                        <a:cs typeface="Calibri"/>
                        <a:sym typeface="Calibri"/>
                      </a:endParaRPr>
                    </a:p>
                  </a:txBody>
                  <a:tcPr marL="63500" marR="63500" marT="63500" marB="63500"/>
                </a:tc>
                <a:tc>
                  <a:txBody>
                    <a:bodyPr/>
                    <a:lstStyle/>
                    <a:p>
                      <a:pPr marL="79860" lvl="0" indent="0" algn="l" rtl="0">
                        <a:spcBef>
                          <a:spcPts val="0"/>
                        </a:spcBef>
                        <a:spcAft>
                          <a:spcPts val="0"/>
                        </a:spcAft>
                        <a:buNone/>
                      </a:pPr>
                      <a:r>
                        <a:rPr lang="en" sz="1500">
                          <a:latin typeface="Calibri"/>
                          <a:ea typeface="Calibri"/>
                          <a:cs typeface="Calibri"/>
                          <a:sym typeface="Calibri"/>
                        </a:rPr>
                        <a:t>22 </a:t>
                      </a:r>
                      <a:endParaRPr sz="1500">
                        <a:latin typeface="Calibri"/>
                        <a:ea typeface="Calibri"/>
                        <a:cs typeface="Calibri"/>
                        <a:sym typeface="Calibri"/>
                      </a:endParaRPr>
                    </a:p>
                  </a:txBody>
                  <a:tcPr marL="63500" marR="63500" marT="63500" marB="63500"/>
                </a:tc>
                <a:tc>
                  <a:txBody>
                    <a:bodyPr/>
                    <a:lstStyle/>
                    <a:p>
                      <a:pPr marL="80021" lvl="0" indent="0" algn="l" rtl="0">
                        <a:spcBef>
                          <a:spcPts val="0"/>
                        </a:spcBef>
                        <a:spcAft>
                          <a:spcPts val="0"/>
                        </a:spcAft>
                        <a:buNone/>
                      </a:pPr>
                      <a:r>
                        <a:rPr lang="en" sz="1500">
                          <a:latin typeface="Calibri"/>
                          <a:ea typeface="Calibri"/>
                          <a:cs typeface="Calibri"/>
                          <a:sym typeface="Calibri"/>
                        </a:rPr>
                        <a:t>5 </a:t>
                      </a:r>
                      <a:endParaRPr sz="1500">
                        <a:latin typeface="Calibri"/>
                        <a:ea typeface="Calibri"/>
                        <a:cs typeface="Calibri"/>
                        <a:sym typeface="Calibri"/>
                      </a:endParaRPr>
                    </a:p>
                  </a:txBody>
                  <a:tcPr marL="63500" marR="63500" marT="63500" marB="63500"/>
                </a:tc>
                <a:tc>
                  <a:txBody>
                    <a:bodyPr/>
                    <a:lstStyle/>
                    <a:p>
                      <a:pPr marL="83545" lvl="0" indent="0" algn="l" rtl="0">
                        <a:spcBef>
                          <a:spcPts val="0"/>
                        </a:spcBef>
                        <a:spcAft>
                          <a:spcPts val="0"/>
                        </a:spcAft>
                        <a:buNone/>
                      </a:pPr>
                      <a:r>
                        <a:rPr lang="en" sz="1500">
                          <a:latin typeface="Calibri"/>
                          <a:ea typeface="Calibri"/>
                          <a:cs typeface="Calibri"/>
                          <a:sym typeface="Calibri"/>
                        </a:rPr>
                        <a:t>17 </a:t>
                      </a:r>
                      <a:endParaRPr sz="1500">
                        <a:latin typeface="Calibri"/>
                        <a:ea typeface="Calibri"/>
                        <a:cs typeface="Calibri"/>
                        <a:sym typeface="Calibri"/>
                      </a:endParaRPr>
                    </a:p>
                  </a:txBody>
                  <a:tcPr marL="63500" marR="63500" marT="63500" marB="63500"/>
                </a:tc>
                <a:tc>
                  <a:txBody>
                    <a:bodyPr/>
                    <a:lstStyle/>
                    <a:p>
                      <a:pPr marL="79479" lvl="0" indent="0" algn="l" rtl="0">
                        <a:spcBef>
                          <a:spcPts val="0"/>
                        </a:spcBef>
                        <a:spcAft>
                          <a:spcPts val="0"/>
                        </a:spcAft>
                        <a:buNone/>
                      </a:pPr>
                      <a:r>
                        <a:rPr lang="en" sz="1500">
                          <a:latin typeface="Calibri"/>
                          <a:ea typeface="Calibri"/>
                          <a:cs typeface="Calibri"/>
                          <a:sym typeface="Calibri"/>
                        </a:rPr>
                        <a:t>2 </a:t>
                      </a: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79881" lvl="0" indent="0" algn="l" rtl="0">
                        <a:spcBef>
                          <a:spcPts val="0"/>
                        </a:spcBef>
                        <a:spcAft>
                          <a:spcPts val="0"/>
                        </a:spcAft>
                        <a:buNone/>
                      </a:pPr>
                      <a:r>
                        <a:rPr lang="en" sz="1500">
                          <a:latin typeface="Calibri"/>
                          <a:ea typeface="Calibri"/>
                          <a:cs typeface="Calibri"/>
                          <a:sym typeface="Calibri"/>
                        </a:rPr>
                        <a:t>71</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2"/>
                  </a:ext>
                </a:extLst>
              </a:tr>
              <a:tr h="708150">
                <a:tc>
                  <a:txBody>
                    <a:bodyPr/>
                    <a:lstStyle/>
                    <a:p>
                      <a:pPr marL="83405" lvl="0" indent="0" algn="l" rtl="0">
                        <a:spcBef>
                          <a:spcPts val="0"/>
                        </a:spcBef>
                        <a:spcAft>
                          <a:spcPts val="0"/>
                        </a:spcAft>
                        <a:buNone/>
                      </a:pPr>
                      <a:r>
                        <a:rPr lang="en" sz="1500" b="1">
                          <a:latin typeface="Calibri"/>
                          <a:ea typeface="Calibri"/>
                          <a:cs typeface="Calibri"/>
                          <a:sym typeface="Calibri"/>
                        </a:rPr>
                        <a:t>Declined </a:t>
                      </a:r>
                      <a:endParaRPr sz="1500" b="1">
                        <a:latin typeface="Calibri"/>
                        <a:ea typeface="Calibri"/>
                        <a:cs typeface="Calibri"/>
                        <a:sym typeface="Calibri"/>
                      </a:endParaRPr>
                    </a:p>
                  </a:txBody>
                  <a:tcPr marL="63500" marR="63500" marT="63500" marB="63500"/>
                </a:tc>
                <a:tc>
                  <a:txBody>
                    <a:bodyPr/>
                    <a:lstStyle/>
                    <a:p>
                      <a:pPr marL="83545" lvl="0" indent="0" algn="l" rtl="0">
                        <a:spcBef>
                          <a:spcPts val="0"/>
                        </a:spcBef>
                        <a:spcAft>
                          <a:spcPts val="0"/>
                        </a:spcAft>
                        <a:buNone/>
                      </a:pPr>
                      <a:r>
                        <a:rPr lang="en" sz="1500">
                          <a:latin typeface="Calibri"/>
                          <a:ea typeface="Calibri"/>
                          <a:cs typeface="Calibri"/>
                          <a:sym typeface="Calibri"/>
                        </a:rPr>
                        <a:t>1 </a:t>
                      </a:r>
                      <a:endParaRPr sz="1500">
                        <a:latin typeface="Calibri"/>
                        <a:ea typeface="Calibri"/>
                        <a:cs typeface="Calibri"/>
                        <a:sym typeface="Calibri"/>
                      </a:endParaRPr>
                    </a:p>
                  </a:txBody>
                  <a:tcPr marL="63500" marR="63500" marT="63500" marB="63500"/>
                </a:tc>
                <a:tc>
                  <a:txBody>
                    <a:bodyPr/>
                    <a:lstStyle/>
                    <a:p>
                      <a:pPr marL="83545" lvl="0" indent="0" algn="l" rtl="0">
                        <a:spcBef>
                          <a:spcPts val="0"/>
                        </a:spcBef>
                        <a:spcAft>
                          <a:spcPts val="0"/>
                        </a:spcAft>
                        <a:buNone/>
                      </a:pPr>
                      <a:r>
                        <a:rPr lang="en" sz="1500">
                          <a:latin typeface="Calibri"/>
                          <a:ea typeface="Calibri"/>
                          <a:cs typeface="Calibri"/>
                          <a:sym typeface="Calibri"/>
                        </a:rPr>
                        <a:t>1 </a:t>
                      </a:r>
                      <a:endParaRPr sz="1500">
                        <a:latin typeface="Calibri"/>
                        <a:ea typeface="Calibri"/>
                        <a:cs typeface="Calibri"/>
                        <a:sym typeface="Calibri"/>
                      </a:endParaRPr>
                    </a:p>
                  </a:txBody>
                  <a:tcPr marL="63500" marR="63500" marT="63500" marB="63500"/>
                </a:tc>
                <a:tc>
                  <a:txBody>
                    <a:bodyPr/>
                    <a:lstStyle/>
                    <a:p>
                      <a:pPr marL="76916"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8059"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3545" lvl="0" indent="0" algn="l" rtl="0">
                        <a:spcBef>
                          <a:spcPts val="0"/>
                        </a:spcBef>
                        <a:spcAft>
                          <a:spcPts val="0"/>
                        </a:spcAft>
                        <a:buNone/>
                      </a:pPr>
                      <a:r>
                        <a:rPr lang="en" sz="1500">
                          <a:latin typeface="Calibri"/>
                          <a:ea typeface="Calibri"/>
                          <a:cs typeface="Calibri"/>
                          <a:sym typeface="Calibri"/>
                        </a:rPr>
                        <a:t>1 </a:t>
                      </a:r>
                      <a:endParaRPr sz="1500">
                        <a:latin typeface="Calibri"/>
                        <a:ea typeface="Calibri"/>
                        <a:cs typeface="Calibri"/>
                        <a:sym typeface="Calibri"/>
                      </a:endParaRPr>
                    </a:p>
                  </a:txBody>
                  <a:tcPr marL="63500" marR="63500" marT="63500" marB="63500"/>
                </a:tc>
                <a:tc>
                  <a:txBody>
                    <a:bodyPr/>
                    <a:lstStyle/>
                    <a:p>
                      <a:pPr marL="78497" lvl="0" indent="0" algn="l" rtl="0">
                        <a:spcBef>
                          <a:spcPts val="0"/>
                        </a:spcBef>
                        <a:spcAft>
                          <a:spcPts val="0"/>
                        </a:spcAft>
                        <a:buNone/>
                      </a:pPr>
                      <a:r>
                        <a:rPr lang="en" sz="1500">
                          <a:latin typeface="Calibri"/>
                          <a:ea typeface="Calibri"/>
                          <a:cs typeface="Calibri"/>
                          <a:sym typeface="Calibri"/>
                        </a:rPr>
                        <a:t>5 </a:t>
                      </a: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0" lvl="0" indent="0" algn="l" rtl="0">
                        <a:lnSpc>
                          <a:spcPct val="115000"/>
                        </a:lnSpc>
                        <a:spcBef>
                          <a:spcPts val="0"/>
                        </a:spcBef>
                        <a:spcAft>
                          <a:spcPts val="0"/>
                        </a:spcAft>
                        <a:buNone/>
                      </a:pPr>
                      <a:endParaRPr sz="1500">
                        <a:latin typeface="Calibri"/>
                        <a:ea typeface="Calibri"/>
                        <a:cs typeface="Calibri"/>
                        <a:sym typeface="Calibri"/>
                      </a:endParaRPr>
                    </a:p>
                  </a:txBody>
                  <a:tcPr marL="63500" marR="63500" marT="63500" marB="63500"/>
                </a:tc>
                <a:tc>
                  <a:txBody>
                    <a:bodyPr/>
                    <a:lstStyle/>
                    <a:p>
                      <a:pPr marL="78759" lvl="0" indent="0" algn="l" rtl="0">
                        <a:spcBef>
                          <a:spcPts val="0"/>
                        </a:spcBef>
                        <a:spcAft>
                          <a:spcPts val="0"/>
                        </a:spcAft>
                        <a:buNone/>
                      </a:pPr>
                      <a:r>
                        <a:rPr lang="en" sz="1500">
                          <a:latin typeface="Calibri"/>
                          <a:ea typeface="Calibri"/>
                          <a:cs typeface="Calibri"/>
                          <a:sym typeface="Calibri"/>
                        </a:rPr>
                        <a:t>8</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 - Families</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20 of 22 waitlisted 2nd graders could be admitted for Year One</a:t>
            </a:r>
            <a:endParaRPr dirty="0"/>
          </a:p>
          <a:p>
            <a:pPr marL="457200" lvl="0" indent="-342900" algn="l" rtl="0">
              <a:spcBef>
                <a:spcPts val="0"/>
              </a:spcBef>
              <a:spcAft>
                <a:spcPts val="0"/>
              </a:spcAft>
              <a:buSzPts val="1800"/>
              <a:buChar char="●"/>
            </a:pPr>
            <a:r>
              <a:rPr lang="en" dirty="0"/>
              <a:t>All 17 waitlisted 4th graders could be admitted for Year One</a:t>
            </a:r>
            <a:endParaRPr dirty="0"/>
          </a:p>
          <a:p>
            <a:pPr marL="457200" lvl="0" indent="-342900" algn="l" rtl="0">
              <a:spcBef>
                <a:spcPts val="0"/>
              </a:spcBef>
              <a:spcAft>
                <a:spcPts val="0"/>
              </a:spcAft>
              <a:buSzPts val="1800"/>
              <a:buChar char="●"/>
            </a:pPr>
            <a:r>
              <a:rPr lang="en" dirty="0"/>
              <a:t>An additional year of full participation at Lionheart is beneficial to all of those students </a:t>
            </a:r>
            <a:endParaRPr dirty="0"/>
          </a:p>
          <a:p>
            <a:pPr marL="457200" lvl="0" indent="-342900" algn="l" rtl="0">
              <a:spcBef>
                <a:spcPts val="0"/>
              </a:spcBef>
              <a:spcAft>
                <a:spcPts val="0"/>
              </a:spcAft>
              <a:buSzPts val="1800"/>
              <a:buChar char="●"/>
            </a:pPr>
            <a:r>
              <a:rPr lang="en" dirty="0"/>
              <a:t>Current 1st and 3rd graders’ families would know that there is a plan to add a sections for 2</a:t>
            </a:r>
            <a:r>
              <a:rPr lang="en" baseline="30000" dirty="0"/>
              <a:t>nd</a:t>
            </a:r>
            <a:r>
              <a:rPr lang="en" dirty="0"/>
              <a:t> and 4</a:t>
            </a:r>
            <a:r>
              <a:rPr lang="en" baseline="30000" dirty="0"/>
              <a:t>th</a:t>
            </a:r>
            <a:r>
              <a:rPr lang="en" dirty="0"/>
              <a:t> in Year Two </a:t>
            </a:r>
          </a:p>
          <a:p>
            <a:pPr marL="0" lvl="0" indent="0" algn="l" rtl="0">
              <a:spcBef>
                <a:spcPts val="1200"/>
              </a:spcBef>
              <a:spcAft>
                <a:spcPts val="12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 - Facility and Finances</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Need 2 additional classrooms for Year One</a:t>
            </a:r>
            <a:endParaRPr dirty="0"/>
          </a:p>
          <a:p>
            <a:pPr marL="457200" lvl="0" indent="-342900" algn="l" rtl="0">
              <a:spcBef>
                <a:spcPts val="0"/>
              </a:spcBef>
              <a:spcAft>
                <a:spcPts val="0"/>
              </a:spcAft>
              <a:buSzPts val="1800"/>
              <a:buChar char="●"/>
            </a:pPr>
            <a:r>
              <a:rPr lang="en" dirty="0"/>
              <a:t>~ $100,000 additional cost for Year One renovations</a:t>
            </a:r>
            <a:endParaRPr dirty="0"/>
          </a:p>
          <a:p>
            <a:pPr marL="457200" lvl="0" indent="-342900" algn="l" rtl="0">
              <a:spcBef>
                <a:spcPts val="0"/>
              </a:spcBef>
              <a:spcAft>
                <a:spcPts val="0"/>
              </a:spcAft>
              <a:buSzPts val="1800"/>
              <a:buChar char="●"/>
            </a:pPr>
            <a:r>
              <a:rPr lang="en" dirty="0"/>
              <a:t>~$100,000 additional salary costs for teachers</a:t>
            </a:r>
            <a:endParaRPr dirty="0"/>
          </a:p>
          <a:p>
            <a:pPr marL="457200" lvl="0" indent="-342900" algn="l" rtl="0">
              <a:spcBef>
                <a:spcPts val="0"/>
              </a:spcBef>
              <a:spcAft>
                <a:spcPts val="0"/>
              </a:spcAft>
              <a:buSzPts val="1800"/>
              <a:buChar char="●"/>
            </a:pPr>
            <a:r>
              <a:rPr lang="en" dirty="0"/>
              <a:t>Our projected cash inflows and outflows are net positive given the additional per student public aid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 - Faculty</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Finding two additional classroom teachers is probably the biggest challenge</a:t>
            </a:r>
            <a:endParaRPr dirty="0"/>
          </a:p>
          <a:p>
            <a:pPr marL="457200" lvl="0" indent="-342900" algn="l" rtl="0">
              <a:spcBef>
                <a:spcPts val="0"/>
              </a:spcBef>
              <a:spcAft>
                <a:spcPts val="0"/>
              </a:spcAft>
              <a:buSzPts val="1800"/>
              <a:buChar char="●"/>
            </a:pPr>
            <a:r>
              <a:rPr lang="en" dirty="0"/>
              <a:t>We are encouraged by the talented and strong candidates who are showing interest in our school</a:t>
            </a:r>
            <a:endParaRPr dirty="0"/>
          </a:p>
          <a:p>
            <a:pPr marL="457200" lvl="0" indent="-342900" algn="l" rtl="0">
              <a:spcBef>
                <a:spcPts val="0"/>
              </a:spcBef>
              <a:spcAft>
                <a:spcPts val="0"/>
              </a:spcAft>
              <a:buSzPts val="1800"/>
              <a:buChar char="●"/>
            </a:pPr>
            <a:r>
              <a:rPr lang="en" dirty="0"/>
              <a:t>We are confident that we can successfully staff the expanded sections with exceptional teachers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216425"/>
            <a:ext cx="8520600" cy="1408200"/>
          </a:xfrm>
          <a:prstGeom prst="rect">
            <a:avLst/>
          </a:prstGeom>
        </p:spPr>
        <p:txBody>
          <a:bodyPr spcFirstLastPara="1" wrap="square" lIns="91425" tIns="91425" rIns="91425" bIns="91425" anchor="t" anchorCtr="0">
            <a:noAutofit/>
          </a:bodyPr>
          <a:lstStyle/>
          <a:p>
            <a:pPr marL="333433" lvl="0" indent="0" algn="l" rtl="0">
              <a:spcBef>
                <a:spcPts val="0"/>
              </a:spcBef>
              <a:spcAft>
                <a:spcPts val="0"/>
              </a:spcAft>
              <a:buClr>
                <a:schemeClr val="dk1"/>
              </a:buClr>
              <a:buSzPts val="1100"/>
              <a:buFont typeface="Arial"/>
              <a:buNone/>
            </a:pPr>
            <a:r>
              <a:rPr lang="en" sz="2000" b="1">
                <a:latin typeface="Calibri"/>
                <a:ea typeface="Calibri"/>
                <a:cs typeface="Calibri"/>
                <a:sym typeface="Calibri"/>
              </a:rPr>
              <a:t>Chart C: Revised Projected  </a:t>
            </a:r>
            <a:endParaRPr sz="2000" b="1">
              <a:latin typeface="Calibri"/>
              <a:ea typeface="Calibri"/>
              <a:cs typeface="Calibri"/>
              <a:sym typeface="Calibri"/>
            </a:endParaRPr>
          </a:p>
          <a:p>
            <a:pPr marL="333573" marR="418009" lvl="0" indent="9394" algn="l" rtl="0">
              <a:lnSpc>
                <a:spcPct val="101408"/>
              </a:lnSpc>
              <a:spcBef>
                <a:spcPts val="56"/>
              </a:spcBef>
              <a:spcAft>
                <a:spcPts val="0"/>
              </a:spcAft>
              <a:buClr>
                <a:schemeClr val="dk1"/>
              </a:buClr>
              <a:buSzPts val="1100"/>
              <a:buFont typeface="Arial"/>
              <a:buNone/>
            </a:pPr>
            <a:r>
              <a:rPr lang="en" sz="2000" i="1">
                <a:latin typeface="Calibri"/>
                <a:ea typeface="Calibri"/>
                <a:cs typeface="Calibri"/>
                <a:sym typeface="Calibri"/>
              </a:rPr>
              <a:t>We are requesting to amend our charter to open Year One with 197 students and 10 classrooms and to  add 4 additional classrooms in Year Two for a total of 276 students and 14 classrooms serving K-6.</a:t>
            </a:r>
            <a:endParaRPr sz="2000" i="1">
              <a:latin typeface="Calibri"/>
              <a:ea typeface="Calibri"/>
              <a:cs typeface="Calibri"/>
              <a:sym typeface="Calibri"/>
            </a:endParaRPr>
          </a:p>
          <a:p>
            <a:pPr marL="0" lvl="0" indent="0" algn="l" rtl="0">
              <a:spcBef>
                <a:spcPts val="0"/>
              </a:spcBef>
              <a:spcAft>
                <a:spcPts val="0"/>
              </a:spcAft>
              <a:buNone/>
            </a:pPr>
            <a:endParaRPr/>
          </a:p>
        </p:txBody>
      </p:sp>
      <p:graphicFrame>
        <p:nvGraphicFramePr>
          <p:cNvPr id="97" name="Google Shape;97;p20"/>
          <p:cNvGraphicFramePr/>
          <p:nvPr/>
        </p:nvGraphicFramePr>
        <p:xfrm>
          <a:off x="189225" y="1777050"/>
          <a:ext cx="8767550" cy="3046200"/>
        </p:xfrm>
        <a:graphic>
          <a:graphicData uri="http://schemas.openxmlformats.org/drawingml/2006/table">
            <a:tbl>
              <a:tblPr>
                <a:noFill/>
                <a:tableStyleId>{DD4DE273-1B84-4EEA-9B8B-4405E140AFAE}</a:tableStyleId>
              </a:tblPr>
              <a:tblGrid>
                <a:gridCol w="1102525">
                  <a:extLst>
                    <a:ext uri="{9D8B030D-6E8A-4147-A177-3AD203B41FA5}">
                      <a16:colId xmlns:a16="http://schemas.microsoft.com/office/drawing/2014/main" val="20000"/>
                    </a:ext>
                  </a:extLst>
                </a:gridCol>
                <a:gridCol w="707350">
                  <a:extLst>
                    <a:ext uri="{9D8B030D-6E8A-4147-A177-3AD203B41FA5}">
                      <a16:colId xmlns:a16="http://schemas.microsoft.com/office/drawing/2014/main" val="20001"/>
                    </a:ext>
                  </a:extLst>
                </a:gridCol>
                <a:gridCol w="707350">
                  <a:extLst>
                    <a:ext uri="{9D8B030D-6E8A-4147-A177-3AD203B41FA5}">
                      <a16:colId xmlns:a16="http://schemas.microsoft.com/office/drawing/2014/main" val="20002"/>
                    </a:ext>
                  </a:extLst>
                </a:gridCol>
                <a:gridCol w="707875">
                  <a:extLst>
                    <a:ext uri="{9D8B030D-6E8A-4147-A177-3AD203B41FA5}">
                      <a16:colId xmlns:a16="http://schemas.microsoft.com/office/drawing/2014/main" val="20003"/>
                    </a:ext>
                  </a:extLst>
                </a:gridCol>
                <a:gridCol w="709425">
                  <a:extLst>
                    <a:ext uri="{9D8B030D-6E8A-4147-A177-3AD203B41FA5}">
                      <a16:colId xmlns:a16="http://schemas.microsoft.com/office/drawing/2014/main" val="20004"/>
                    </a:ext>
                  </a:extLst>
                </a:gridCol>
                <a:gridCol w="707350">
                  <a:extLst>
                    <a:ext uri="{9D8B030D-6E8A-4147-A177-3AD203B41FA5}">
                      <a16:colId xmlns:a16="http://schemas.microsoft.com/office/drawing/2014/main" val="20005"/>
                    </a:ext>
                  </a:extLst>
                </a:gridCol>
                <a:gridCol w="707700">
                  <a:extLst>
                    <a:ext uri="{9D8B030D-6E8A-4147-A177-3AD203B41FA5}">
                      <a16:colId xmlns:a16="http://schemas.microsoft.com/office/drawing/2014/main" val="20006"/>
                    </a:ext>
                  </a:extLst>
                </a:gridCol>
                <a:gridCol w="707350">
                  <a:extLst>
                    <a:ext uri="{9D8B030D-6E8A-4147-A177-3AD203B41FA5}">
                      <a16:colId xmlns:a16="http://schemas.microsoft.com/office/drawing/2014/main" val="20007"/>
                    </a:ext>
                  </a:extLst>
                </a:gridCol>
                <a:gridCol w="707350">
                  <a:extLst>
                    <a:ext uri="{9D8B030D-6E8A-4147-A177-3AD203B41FA5}">
                      <a16:colId xmlns:a16="http://schemas.microsoft.com/office/drawing/2014/main" val="20008"/>
                    </a:ext>
                  </a:extLst>
                </a:gridCol>
                <a:gridCol w="707875">
                  <a:extLst>
                    <a:ext uri="{9D8B030D-6E8A-4147-A177-3AD203B41FA5}">
                      <a16:colId xmlns:a16="http://schemas.microsoft.com/office/drawing/2014/main" val="20009"/>
                    </a:ext>
                  </a:extLst>
                </a:gridCol>
                <a:gridCol w="647700">
                  <a:extLst>
                    <a:ext uri="{9D8B030D-6E8A-4147-A177-3AD203B41FA5}">
                      <a16:colId xmlns:a16="http://schemas.microsoft.com/office/drawing/2014/main" val="20010"/>
                    </a:ext>
                  </a:extLst>
                </a:gridCol>
                <a:gridCol w="647700">
                  <a:extLst>
                    <a:ext uri="{9D8B030D-6E8A-4147-A177-3AD203B41FA5}">
                      <a16:colId xmlns:a16="http://schemas.microsoft.com/office/drawing/2014/main" val="20011"/>
                    </a:ext>
                  </a:extLst>
                </a:gridCol>
              </a:tblGrid>
              <a:tr h="624700">
                <a:tc>
                  <a:txBody>
                    <a:bodyPr/>
                    <a:lstStyle/>
                    <a:p>
                      <a:pPr marL="0" lvl="0" indent="0" algn="ctr" rtl="0">
                        <a:spcBef>
                          <a:spcPts val="0"/>
                        </a:spcBef>
                        <a:spcAft>
                          <a:spcPts val="0"/>
                        </a:spcAft>
                        <a:buNone/>
                      </a:pPr>
                      <a:r>
                        <a:rPr lang="en" sz="1500" b="1">
                          <a:latin typeface="Calibri"/>
                          <a:ea typeface="Calibri"/>
                          <a:cs typeface="Calibri"/>
                          <a:sym typeface="Calibri"/>
                        </a:rPr>
                        <a:t>School Year </a:t>
                      </a:r>
                      <a:endParaRPr sz="1500" b="1">
                        <a:latin typeface="Calibri"/>
                        <a:ea typeface="Calibri"/>
                        <a:cs typeface="Calibri"/>
                        <a:sym typeface="Calibri"/>
                      </a:endParaRPr>
                    </a:p>
                  </a:txBody>
                  <a:tcPr marL="63500" marR="63500" marT="63500" marB="63500"/>
                </a:tc>
                <a:tc>
                  <a:txBody>
                    <a:bodyPr/>
                    <a:lstStyle/>
                    <a:p>
                      <a:pPr marL="81302" lvl="0" indent="0" algn="l" rtl="0">
                        <a:spcBef>
                          <a:spcPts val="0"/>
                        </a:spcBef>
                        <a:spcAft>
                          <a:spcPts val="0"/>
                        </a:spcAft>
                        <a:buNone/>
                      </a:pPr>
                      <a:r>
                        <a:rPr lang="en" sz="1500" b="1">
                          <a:latin typeface="Calibri"/>
                          <a:ea typeface="Calibri"/>
                          <a:cs typeface="Calibri"/>
                          <a:sym typeface="Calibri"/>
                        </a:rPr>
                        <a:t>K </a:t>
                      </a:r>
                      <a:endParaRPr sz="1500" b="1">
                        <a:latin typeface="Calibri"/>
                        <a:ea typeface="Calibri"/>
                        <a:cs typeface="Calibri"/>
                        <a:sym typeface="Calibri"/>
                      </a:endParaRPr>
                    </a:p>
                  </a:txBody>
                  <a:tcPr marL="63500" marR="63500" marT="63500" marB="63500"/>
                </a:tc>
                <a:tc>
                  <a:txBody>
                    <a:bodyPr/>
                    <a:lstStyle/>
                    <a:p>
                      <a:pPr marL="81723" lvl="0" indent="0" algn="l" rtl="0">
                        <a:spcBef>
                          <a:spcPts val="0"/>
                        </a:spcBef>
                        <a:spcAft>
                          <a:spcPts val="0"/>
                        </a:spcAft>
                        <a:buNone/>
                      </a:pPr>
                      <a:r>
                        <a:rPr lang="en" sz="1500" b="1">
                          <a:latin typeface="Calibri"/>
                          <a:ea typeface="Calibri"/>
                          <a:cs typeface="Calibri"/>
                          <a:sym typeface="Calibri"/>
                        </a:rPr>
                        <a:t>1</a:t>
                      </a:r>
                      <a:r>
                        <a:rPr lang="en" sz="1500" b="1" baseline="30000">
                          <a:latin typeface="Calibri"/>
                          <a:ea typeface="Calibri"/>
                          <a:cs typeface="Calibri"/>
                          <a:sym typeface="Calibri"/>
                        </a:rPr>
                        <a:t>st </a:t>
                      </a:r>
                      <a:endParaRPr sz="1500" b="1" baseline="30000">
                        <a:latin typeface="Calibri"/>
                        <a:ea typeface="Calibri"/>
                        <a:cs typeface="Calibri"/>
                        <a:sym typeface="Calibri"/>
                      </a:endParaRPr>
                    </a:p>
                  </a:txBody>
                  <a:tcPr marL="63500" marR="63500" marT="63500" marB="63500"/>
                </a:tc>
                <a:tc>
                  <a:txBody>
                    <a:bodyPr/>
                    <a:lstStyle/>
                    <a:p>
                      <a:pPr marL="78037" lvl="0" indent="0" algn="l" rtl="0">
                        <a:spcBef>
                          <a:spcPts val="0"/>
                        </a:spcBef>
                        <a:spcAft>
                          <a:spcPts val="0"/>
                        </a:spcAft>
                        <a:buNone/>
                      </a:pPr>
                      <a:r>
                        <a:rPr lang="en" sz="1500" b="1">
                          <a:latin typeface="Calibri"/>
                          <a:ea typeface="Calibri"/>
                          <a:cs typeface="Calibri"/>
                          <a:sym typeface="Calibri"/>
                        </a:rPr>
                        <a:t>2</a:t>
                      </a:r>
                      <a:r>
                        <a:rPr lang="en" sz="1500" b="1" baseline="30000">
                          <a:latin typeface="Calibri"/>
                          <a:ea typeface="Calibri"/>
                          <a:cs typeface="Calibri"/>
                          <a:sym typeface="Calibri"/>
                        </a:rPr>
                        <a:t>nd </a:t>
                      </a:r>
                      <a:endParaRPr sz="1500" b="1" baseline="30000">
                        <a:latin typeface="Calibri"/>
                        <a:ea typeface="Calibri"/>
                        <a:cs typeface="Calibri"/>
                        <a:sym typeface="Calibri"/>
                      </a:endParaRPr>
                    </a:p>
                  </a:txBody>
                  <a:tcPr marL="63500" marR="63500" marT="63500" marB="63500"/>
                </a:tc>
                <a:tc>
                  <a:txBody>
                    <a:bodyPr/>
                    <a:lstStyle/>
                    <a:p>
                      <a:pPr marL="79040" lvl="0" indent="0" algn="l" rtl="0">
                        <a:spcBef>
                          <a:spcPts val="0"/>
                        </a:spcBef>
                        <a:spcAft>
                          <a:spcPts val="0"/>
                        </a:spcAft>
                        <a:buNone/>
                      </a:pPr>
                      <a:r>
                        <a:rPr lang="en" sz="1500" b="1">
                          <a:latin typeface="Calibri"/>
                          <a:ea typeface="Calibri"/>
                          <a:cs typeface="Calibri"/>
                          <a:sym typeface="Calibri"/>
                        </a:rPr>
                        <a:t>3</a:t>
                      </a:r>
                      <a:r>
                        <a:rPr lang="en" sz="1500" b="1" baseline="30000">
                          <a:latin typeface="Calibri"/>
                          <a:ea typeface="Calibri"/>
                          <a:cs typeface="Calibri"/>
                          <a:sym typeface="Calibri"/>
                        </a:rPr>
                        <a:t>rd </a:t>
                      </a:r>
                      <a:endParaRPr sz="1500" b="1" baseline="30000">
                        <a:latin typeface="Calibri"/>
                        <a:ea typeface="Calibri"/>
                        <a:cs typeface="Calibri"/>
                        <a:sym typeface="Calibri"/>
                      </a:endParaRPr>
                    </a:p>
                  </a:txBody>
                  <a:tcPr marL="63500" marR="63500" marT="63500" marB="63500"/>
                </a:tc>
                <a:tc>
                  <a:txBody>
                    <a:bodyPr/>
                    <a:lstStyle/>
                    <a:p>
                      <a:pPr marL="74151" lvl="0" indent="0" algn="l" rtl="0">
                        <a:spcBef>
                          <a:spcPts val="0"/>
                        </a:spcBef>
                        <a:spcAft>
                          <a:spcPts val="0"/>
                        </a:spcAft>
                        <a:buNone/>
                      </a:pPr>
                      <a:r>
                        <a:rPr lang="en" sz="1500" b="1">
                          <a:latin typeface="Calibri"/>
                          <a:ea typeface="Calibri"/>
                          <a:cs typeface="Calibri"/>
                          <a:sym typeface="Calibri"/>
                        </a:rPr>
                        <a:t>4</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8218" lvl="0" indent="0" algn="l" rtl="0">
                        <a:spcBef>
                          <a:spcPts val="0"/>
                        </a:spcBef>
                        <a:spcAft>
                          <a:spcPts val="0"/>
                        </a:spcAft>
                        <a:buNone/>
                      </a:pPr>
                      <a:r>
                        <a:rPr lang="en" sz="1500" b="1">
                          <a:latin typeface="Calibri"/>
                          <a:ea typeface="Calibri"/>
                          <a:cs typeface="Calibri"/>
                          <a:sym typeface="Calibri"/>
                        </a:rPr>
                        <a:t>5</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376" lvl="0" indent="0" algn="l" rtl="0">
                        <a:spcBef>
                          <a:spcPts val="0"/>
                        </a:spcBef>
                        <a:spcAft>
                          <a:spcPts val="0"/>
                        </a:spcAft>
                        <a:buNone/>
                      </a:pPr>
                      <a:r>
                        <a:rPr lang="en" sz="1500" b="1">
                          <a:latin typeface="Calibri"/>
                          <a:ea typeface="Calibri"/>
                          <a:cs typeface="Calibri"/>
                          <a:sym typeface="Calibri"/>
                        </a:rPr>
                        <a:t>6</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236" lvl="0" indent="0" algn="l" rtl="0">
                        <a:spcBef>
                          <a:spcPts val="0"/>
                        </a:spcBef>
                        <a:spcAft>
                          <a:spcPts val="0"/>
                        </a:spcAft>
                        <a:buNone/>
                      </a:pPr>
                      <a:r>
                        <a:rPr lang="en" sz="1500" b="1">
                          <a:latin typeface="Calibri"/>
                          <a:ea typeface="Calibri"/>
                          <a:cs typeface="Calibri"/>
                          <a:sym typeface="Calibri"/>
                        </a:rPr>
                        <a:t>7</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5834" lvl="0" indent="0" algn="l" rtl="0">
                        <a:spcBef>
                          <a:spcPts val="0"/>
                        </a:spcBef>
                        <a:spcAft>
                          <a:spcPts val="0"/>
                        </a:spcAft>
                        <a:buNone/>
                      </a:pPr>
                      <a:r>
                        <a:rPr lang="en" sz="1500" b="1">
                          <a:latin typeface="Calibri"/>
                          <a:ea typeface="Calibri"/>
                          <a:cs typeface="Calibri"/>
                          <a:sym typeface="Calibri"/>
                        </a:rPr>
                        <a:t>8</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77638" lvl="0" indent="0" algn="l" rtl="0">
                        <a:spcBef>
                          <a:spcPts val="0"/>
                        </a:spcBef>
                        <a:spcAft>
                          <a:spcPts val="0"/>
                        </a:spcAft>
                        <a:buNone/>
                      </a:pPr>
                      <a:r>
                        <a:rPr lang="en" sz="1500" b="1">
                          <a:latin typeface="Calibri"/>
                          <a:ea typeface="Calibri"/>
                          <a:cs typeface="Calibri"/>
                          <a:sym typeface="Calibri"/>
                        </a:rPr>
                        <a:t>9</a:t>
                      </a:r>
                      <a:r>
                        <a:rPr lang="en" sz="1500" b="1" baseline="30000">
                          <a:latin typeface="Calibri"/>
                          <a:ea typeface="Calibri"/>
                          <a:cs typeface="Calibri"/>
                          <a:sym typeface="Calibri"/>
                        </a:rPr>
                        <a:t>th </a:t>
                      </a:r>
                      <a:endParaRPr sz="1500" b="1" baseline="30000">
                        <a:latin typeface="Calibri"/>
                        <a:ea typeface="Calibri"/>
                        <a:cs typeface="Calibri"/>
                        <a:sym typeface="Calibri"/>
                      </a:endParaRPr>
                    </a:p>
                  </a:txBody>
                  <a:tcPr marL="63500" marR="63500" marT="63500" marB="63500"/>
                </a:tc>
                <a:tc>
                  <a:txBody>
                    <a:bodyPr/>
                    <a:lstStyle/>
                    <a:p>
                      <a:pPr marL="0" lvl="0" indent="0" algn="ctr" rtl="0">
                        <a:spcBef>
                          <a:spcPts val="0"/>
                        </a:spcBef>
                        <a:spcAft>
                          <a:spcPts val="0"/>
                        </a:spcAft>
                        <a:buNone/>
                      </a:pPr>
                      <a:r>
                        <a:rPr lang="en" sz="1500" b="1">
                          <a:latin typeface="Calibri"/>
                          <a:ea typeface="Calibri"/>
                          <a:cs typeface="Calibri"/>
                          <a:sym typeface="Calibri"/>
                        </a:rPr>
                        <a:t>Total</a:t>
                      </a:r>
                      <a:endParaRPr sz="1500" b="1">
                        <a:latin typeface="Calibri"/>
                        <a:ea typeface="Calibri"/>
                        <a:cs typeface="Calibri"/>
                        <a:sym typeface="Calibri"/>
                      </a:endParaRPr>
                    </a:p>
                  </a:txBody>
                  <a:tcPr marL="63500" marR="63500" marT="63500" marB="63500"/>
                </a:tc>
                <a:extLst>
                  <a:ext uri="{0D108BD9-81ED-4DB2-BD59-A6C34878D82A}">
                    <a16:rowId xmlns:a16="http://schemas.microsoft.com/office/drawing/2014/main" val="10000"/>
                  </a:ext>
                </a:extLst>
              </a:tr>
              <a:tr h="605375">
                <a:tc>
                  <a:txBody>
                    <a:bodyPr/>
                    <a:lstStyle/>
                    <a:p>
                      <a:pPr marL="0" lvl="0" indent="0" algn="ctr" rtl="0">
                        <a:spcBef>
                          <a:spcPts val="0"/>
                        </a:spcBef>
                        <a:spcAft>
                          <a:spcPts val="0"/>
                        </a:spcAft>
                        <a:buNone/>
                      </a:pPr>
                      <a:r>
                        <a:rPr lang="en" sz="1500" b="1">
                          <a:latin typeface="Calibri"/>
                          <a:ea typeface="Calibri"/>
                          <a:cs typeface="Calibri"/>
                          <a:sym typeface="Calibri"/>
                        </a:rPr>
                        <a:t>2022 - 2023 </a:t>
                      </a:r>
                      <a:endParaRPr sz="1500" b="1">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36 </a:t>
                      </a:r>
                      <a:endParaRPr sz="1500">
                        <a:latin typeface="Calibri"/>
                        <a:ea typeface="Calibri"/>
                        <a:cs typeface="Calibri"/>
                        <a:sym typeface="Calibri"/>
                      </a:endParaRPr>
                    </a:p>
                  </a:txBody>
                  <a:tcPr marL="63500" marR="63500" marT="63500" marB="63500"/>
                </a:tc>
                <a:tc>
                  <a:txBody>
                    <a:bodyPr/>
                    <a:lstStyle/>
                    <a:p>
                      <a:pPr marL="79480" lvl="0" indent="0" algn="l" rtl="0">
                        <a:spcBef>
                          <a:spcPts val="0"/>
                        </a:spcBef>
                        <a:spcAft>
                          <a:spcPts val="0"/>
                        </a:spcAft>
                        <a:buNone/>
                      </a:pPr>
                      <a:r>
                        <a:rPr lang="en" sz="1500">
                          <a:latin typeface="Calibri"/>
                          <a:ea typeface="Calibri"/>
                          <a:cs typeface="Calibri"/>
                          <a:sym typeface="Calibri"/>
                        </a:rPr>
                        <a:t>21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81003" lvl="0" indent="0" algn="l" rtl="0">
                        <a:spcBef>
                          <a:spcPts val="0"/>
                        </a:spcBef>
                        <a:spcAft>
                          <a:spcPts val="0"/>
                        </a:spcAft>
                        <a:buNone/>
                      </a:pPr>
                      <a:r>
                        <a:rPr lang="en" sz="1500">
                          <a:latin typeface="Calibri"/>
                          <a:ea typeface="Calibri"/>
                          <a:cs typeface="Calibri"/>
                          <a:sym typeface="Calibri"/>
                        </a:rPr>
                        <a:t>20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8060"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5069" lvl="0" indent="0" algn="l" rtl="0">
                        <a:spcBef>
                          <a:spcPts val="0"/>
                        </a:spcBef>
                        <a:spcAft>
                          <a:spcPts val="0"/>
                        </a:spcAft>
                        <a:buNone/>
                      </a:pPr>
                      <a:r>
                        <a:rPr lang="en" sz="1500">
                          <a:latin typeface="Calibri"/>
                          <a:ea typeface="Calibri"/>
                          <a:cs typeface="Calibri"/>
                          <a:sym typeface="Calibri"/>
                        </a:rPr>
                        <a:t>197</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1"/>
                  </a:ext>
                </a:extLst>
              </a:tr>
              <a:tr h="605375">
                <a:tc>
                  <a:txBody>
                    <a:bodyPr/>
                    <a:lstStyle/>
                    <a:p>
                      <a:pPr marL="0" lvl="0" indent="0" algn="ctr" rtl="0">
                        <a:spcBef>
                          <a:spcPts val="0"/>
                        </a:spcBef>
                        <a:spcAft>
                          <a:spcPts val="0"/>
                        </a:spcAft>
                        <a:buNone/>
                      </a:pPr>
                      <a:r>
                        <a:rPr lang="en" sz="1500" b="1">
                          <a:latin typeface="Calibri"/>
                          <a:ea typeface="Calibri"/>
                          <a:cs typeface="Calibri"/>
                          <a:sym typeface="Calibri"/>
                        </a:rPr>
                        <a:t>2023 - 2024 </a:t>
                      </a:r>
                      <a:endParaRPr sz="1500" b="1">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36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8060"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1003" lvl="0" indent="0" algn="l" rtl="0">
                        <a:spcBef>
                          <a:spcPts val="0"/>
                        </a:spcBef>
                        <a:spcAft>
                          <a:spcPts val="0"/>
                        </a:spcAft>
                        <a:buNone/>
                      </a:pPr>
                      <a:r>
                        <a:rPr lang="en" sz="1500">
                          <a:latin typeface="Calibri"/>
                          <a:ea typeface="Calibri"/>
                          <a:cs typeface="Calibri"/>
                          <a:sym typeface="Calibri"/>
                        </a:rPr>
                        <a:t>276</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2"/>
                  </a:ext>
                </a:extLst>
              </a:tr>
              <a:tr h="605375">
                <a:tc>
                  <a:txBody>
                    <a:bodyPr/>
                    <a:lstStyle/>
                    <a:p>
                      <a:pPr marL="0" lvl="0" indent="0" algn="ctr" rtl="0">
                        <a:spcBef>
                          <a:spcPts val="0"/>
                        </a:spcBef>
                        <a:spcAft>
                          <a:spcPts val="0"/>
                        </a:spcAft>
                        <a:buNone/>
                      </a:pPr>
                      <a:r>
                        <a:rPr lang="en" sz="1500" b="1">
                          <a:latin typeface="Calibri"/>
                          <a:ea typeface="Calibri"/>
                          <a:cs typeface="Calibri"/>
                          <a:sym typeface="Calibri"/>
                        </a:rPr>
                        <a:t>2024 - 2025 </a:t>
                      </a:r>
                      <a:endParaRPr sz="1500" b="1">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36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535"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78060"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316</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3"/>
                  </a:ext>
                </a:extLst>
              </a:tr>
              <a:tr h="605375">
                <a:tc>
                  <a:txBody>
                    <a:bodyPr/>
                    <a:lstStyle/>
                    <a:p>
                      <a:pPr marL="0" lvl="0" indent="0" algn="ctr" rtl="0">
                        <a:spcBef>
                          <a:spcPts val="0"/>
                        </a:spcBef>
                        <a:spcAft>
                          <a:spcPts val="0"/>
                        </a:spcAft>
                        <a:buNone/>
                      </a:pPr>
                      <a:r>
                        <a:rPr lang="en" sz="1500" b="1">
                          <a:latin typeface="Calibri"/>
                          <a:ea typeface="Calibri"/>
                          <a:cs typeface="Calibri"/>
                          <a:sym typeface="Calibri"/>
                        </a:rPr>
                        <a:t>2025 - 2026 </a:t>
                      </a:r>
                      <a:endParaRPr sz="1500" b="1">
                        <a:latin typeface="Calibri"/>
                        <a:ea typeface="Calibri"/>
                        <a:cs typeface="Calibri"/>
                        <a:sym typeface="Calibri"/>
                      </a:endParaRPr>
                    </a:p>
                  </a:txBody>
                  <a:tcPr marL="63500" marR="63500" marT="63500" marB="63500"/>
                </a:tc>
                <a:tc>
                  <a:txBody>
                    <a:bodyPr/>
                    <a:lstStyle/>
                    <a:p>
                      <a:pPr marL="78638" lvl="0" indent="0" algn="l" rtl="0">
                        <a:spcBef>
                          <a:spcPts val="0"/>
                        </a:spcBef>
                        <a:spcAft>
                          <a:spcPts val="0"/>
                        </a:spcAft>
                        <a:buNone/>
                      </a:pPr>
                      <a:r>
                        <a:rPr lang="en" sz="1500">
                          <a:latin typeface="Calibri"/>
                          <a:ea typeface="Calibri"/>
                          <a:cs typeface="Calibri"/>
                          <a:sym typeface="Calibri"/>
                        </a:rPr>
                        <a:t>36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5233"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6376"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4852" lvl="0" indent="0" algn="l" rtl="0">
                        <a:spcBef>
                          <a:spcPts val="0"/>
                        </a:spcBef>
                        <a:spcAft>
                          <a:spcPts val="0"/>
                        </a:spcAft>
                        <a:buNone/>
                      </a:pPr>
                      <a:r>
                        <a:rPr lang="en" sz="1500">
                          <a:latin typeface="Calibri"/>
                          <a:ea typeface="Calibri"/>
                          <a:cs typeface="Calibri"/>
                          <a:sym typeface="Calibri"/>
                        </a:rPr>
                        <a:t>40 </a:t>
                      </a:r>
                      <a:endParaRPr sz="1500">
                        <a:latin typeface="Calibri"/>
                        <a:ea typeface="Calibri"/>
                        <a:cs typeface="Calibri"/>
                        <a:sym typeface="Calibri"/>
                      </a:endParaRPr>
                    </a:p>
                  </a:txBody>
                  <a:tcPr marL="63500" marR="63500" marT="63500" marB="63500"/>
                </a:tc>
                <a:tc>
                  <a:txBody>
                    <a:bodyPr/>
                    <a:lstStyle/>
                    <a:p>
                      <a:pPr marL="78060" lvl="0" indent="0" algn="l" rtl="0">
                        <a:spcBef>
                          <a:spcPts val="0"/>
                        </a:spcBef>
                        <a:spcAft>
                          <a:spcPts val="0"/>
                        </a:spcAft>
                        <a:buNone/>
                      </a:pPr>
                      <a:r>
                        <a:rPr lang="en" sz="1500">
                          <a:latin typeface="Calibri"/>
                          <a:ea typeface="Calibri"/>
                          <a:cs typeface="Calibri"/>
                          <a:sym typeface="Calibri"/>
                        </a:rPr>
                        <a:t>0 </a:t>
                      </a:r>
                      <a:endParaRPr sz="1500">
                        <a:latin typeface="Calibri"/>
                        <a:ea typeface="Calibri"/>
                        <a:cs typeface="Calibri"/>
                        <a:sym typeface="Calibri"/>
                      </a:endParaRPr>
                    </a:p>
                  </a:txBody>
                  <a:tcPr marL="63500" marR="63500" marT="63500" marB="63500"/>
                </a:tc>
                <a:tc>
                  <a:txBody>
                    <a:bodyPr/>
                    <a:lstStyle/>
                    <a:p>
                      <a:pPr marL="80162" lvl="0" indent="0" algn="l" rtl="0">
                        <a:spcBef>
                          <a:spcPts val="0"/>
                        </a:spcBef>
                        <a:spcAft>
                          <a:spcPts val="0"/>
                        </a:spcAft>
                        <a:buNone/>
                      </a:pPr>
                      <a:r>
                        <a:rPr lang="en" sz="1500">
                          <a:latin typeface="Calibri"/>
                          <a:ea typeface="Calibri"/>
                          <a:cs typeface="Calibri"/>
                          <a:sym typeface="Calibri"/>
                        </a:rPr>
                        <a:t>356</a:t>
                      </a:r>
                      <a:endParaRPr sz="1500">
                        <a:latin typeface="Calibri"/>
                        <a:ea typeface="Calibri"/>
                        <a:cs typeface="Calibri"/>
                        <a:sym typeface="Calibri"/>
                      </a:endParaRPr>
                    </a:p>
                  </a:txBody>
                  <a:tcPr marL="63500" marR="635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Overall Benefits of Proposal</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Create a sustainable foundation to drive long-term success</a:t>
            </a:r>
            <a:endParaRPr dirty="0"/>
          </a:p>
          <a:p>
            <a:pPr marL="457200" lvl="0" indent="-342900" algn="l" rtl="0">
              <a:spcBef>
                <a:spcPts val="0"/>
              </a:spcBef>
              <a:spcAft>
                <a:spcPts val="0"/>
              </a:spcAft>
              <a:buSzPts val="1800"/>
              <a:buChar char="●"/>
            </a:pPr>
            <a:r>
              <a:rPr lang="en" dirty="0"/>
              <a:t>Fulfill our mission</a:t>
            </a:r>
            <a:endParaRPr dirty="0"/>
          </a:p>
          <a:p>
            <a:pPr marL="457200" lvl="0" indent="-342900" algn="l" rtl="0">
              <a:spcBef>
                <a:spcPts val="0"/>
              </a:spcBef>
              <a:spcAft>
                <a:spcPts val="0"/>
              </a:spcAft>
              <a:buSzPts val="1800"/>
              <a:buChar char="●"/>
            </a:pPr>
            <a:r>
              <a:rPr lang="en" dirty="0"/>
              <a:t>Meet a community need  </a:t>
            </a:r>
            <a:endParaRPr dirty="0"/>
          </a:p>
          <a:p>
            <a:pPr marL="457200" lvl="0" indent="-342900" algn="l" rtl="0">
              <a:spcBef>
                <a:spcPts val="0"/>
              </a:spcBef>
              <a:spcAft>
                <a:spcPts val="0"/>
              </a:spcAft>
              <a:buSzPts val="1800"/>
              <a:buChar char="●"/>
            </a:pPr>
            <a:r>
              <a:rPr lang="en" dirty="0"/>
              <a:t>Better accommodate the demand </a:t>
            </a:r>
            <a:endParaRPr dirty="0"/>
          </a:p>
          <a:p>
            <a:pPr marL="457200" lvl="0" indent="-342900" algn="l" rtl="0">
              <a:spcBef>
                <a:spcPts val="0"/>
              </a:spcBef>
              <a:spcAft>
                <a:spcPts val="0"/>
              </a:spcAft>
              <a:buSzPts val="1800"/>
              <a:buChar char="●"/>
            </a:pPr>
            <a:r>
              <a:rPr lang="en" dirty="0"/>
              <a:t>Establish and develop a collaborative faculty</a:t>
            </a:r>
            <a:endParaRPr dirty="0"/>
          </a:p>
          <a:p>
            <a:pPr marL="457200" lvl="0" indent="0" algn="l" rtl="0">
              <a:spcBef>
                <a:spcPts val="1200"/>
              </a:spcBef>
              <a:spcAft>
                <a:spcPts val="120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567</Words>
  <Application>Microsoft Office PowerPoint</Application>
  <PresentationFormat>On-screen Show (16:9)</PresentationFormat>
  <Paragraphs>206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Simple Light</vt:lpstr>
      <vt:lpstr>Lionheart Classical Academy Chartered Public School</vt:lpstr>
      <vt:lpstr>Proposal</vt:lpstr>
      <vt:lpstr>Chart A: Original (July 20, 2021)  In our charter, we projected 148 students serving K-5 with 8 classrooms in Year One. We set a maximum  of 168 students. </vt:lpstr>
      <vt:lpstr>Chart B: Current (March 21, 2022)  For the March lottery, we had 206 student registrations from approximately 120 families from 21 towns.  Since the lottery, we continue to receive registrations and now have a waitlist of 71 students. </vt:lpstr>
      <vt:lpstr>Impact - Families</vt:lpstr>
      <vt:lpstr>Impact - Facility and Finances</vt:lpstr>
      <vt:lpstr>Impact - Faculty</vt:lpstr>
      <vt:lpstr>Chart C: Revised Projected   We are requesting to amend our charter to open Year One with 197 students and 10 classrooms and to  add 4 additional classrooms in Year Two for a total of 276 students and 14 classrooms serving K-6. </vt:lpstr>
      <vt:lpstr>Overall Benefits of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Lionheart Classical Academy Chartered Public School</dc:title>
  <dc:creator>Kerry Bedard</dc:creator>
  <cp:lastModifiedBy>Houghton, Kimberly C</cp:lastModifiedBy>
  <cp:revision>4</cp:revision>
  <dcterms:modified xsi:type="dcterms:W3CDTF">2022-05-26T18:08:35Z</dcterms:modified>
</cp:coreProperties>
</file>