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drawings/drawing18.xml" ContentType="application/vnd.openxmlformats-officedocument.drawingml.chartshapes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drawings/drawing19.xml" ContentType="application/vnd.openxmlformats-officedocument.drawingml.chartshapes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drawings/drawing20.xml" ContentType="application/vnd.openxmlformats-officedocument.drawingml.chartshapes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drawings/drawing21.xml" ContentType="application/vnd.openxmlformats-officedocument.drawingml.chartshapes+xml"/>
  <Override PartName="/ppt/charts/chart22.xml" ContentType="application/vnd.openxmlformats-officedocument.drawingml.chart+xml"/>
  <Override PartName="/ppt/theme/themeOverride22.xml" ContentType="application/vnd.openxmlformats-officedocument.themeOverride+xml"/>
  <Override PartName="/ppt/drawings/drawing22.xml" ContentType="application/vnd.openxmlformats-officedocument.drawingml.chartshapes+xml"/>
  <Override PartName="/ppt/charts/chart23.xml" ContentType="application/vnd.openxmlformats-officedocument.drawingml.chart+xml"/>
  <Override PartName="/ppt/theme/themeOverride23.xml" ContentType="application/vnd.openxmlformats-officedocument.themeOverride+xml"/>
  <Override PartName="/ppt/drawings/drawing23.xml" ContentType="application/vnd.openxmlformats-officedocument.drawingml.chartshapes+xml"/>
  <Override PartName="/ppt/charts/chart24.xml" ContentType="application/vnd.openxmlformats-officedocument.drawingml.chart+xml"/>
  <Override PartName="/ppt/theme/themeOverride24.xml" ContentType="application/vnd.openxmlformats-officedocument.themeOverride+xml"/>
  <Override PartName="/ppt/drawings/drawing24.xml" ContentType="application/vnd.openxmlformats-officedocument.drawingml.chartshapes+xml"/>
  <Override PartName="/ppt/charts/chart25.xml" ContentType="application/vnd.openxmlformats-officedocument.drawingml.chart+xml"/>
  <Override PartName="/ppt/theme/themeOverride25.xml" ContentType="application/vnd.openxmlformats-officedocument.themeOverride+xml"/>
  <Override PartName="/ppt/drawings/drawing25.xml" ContentType="application/vnd.openxmlformats-officedocument.drawingml.chartshapes+xml"/>
  <Override PartName="/ppt/charts/chart26.xml" ContentType="application/vnd.openxmlformats-officedocument.drawingml.chart+xml"/>
  <Override PartName="/ppt/theme/themeOverride26.xml" ContentType="application/vnd.openxmlformats-officedocument.themeOverride+xml"/>
  <Override PartName="/ppt/drawings/drawing26.xml" ContentType="application/vnd.openxmlformats-officedocument.drawingml.chartshapes+xml"/>
  <Override PartName="/ppt/charts/chart27.xml" ContentType="application/vnd.openxmlformats-officedocument.drawingml.chart+xml"/>
  <Override PartName="/ppt/theme/themeOverride27.xml" ContentType="application/vnd.openxmlformats-officedocument.themeOverride+xml"/>
  <Override PartName="/ppt/drawings/drawing27.xml" ContentType="application/vnd.openxmlformats-officedocument.drawingml.chartshapes+xml"/>
  <Override PartName="/ppt/charts/chart28.xml" ContentType="application/vnd.openxmlformats-officedocument.drawingml.chart+xml"/>
  <Override PartName="/ppt/theme/themeOverride28.xml" ContentType="application/vnd.openxmlformats-officedocument.themeOverride+xml"/>
  <Override PartName="/ppt/drawings/drawing28.xml" ContentType="application/vnd.openxmlformats-officedocument.drawingml.chartshapes+xml"/>
  <Override PartName="/ppt/charts/chart29.xml" ContentType="application/vnd.openxmlformats-officedocument.drawingml.chart+xml"/>
  <Override PartName="/ppt/theme/themeOverride29.xml" ContentType="application/vnd.openxmlformats-officedocument.themeOverride+xml"/>
  <Override PartName="/ppt/drawings/drawing29.xml" ContentType="application/vnd.openxmlformats-officedocument.drawingml.chartshapes+xml"/>
  <Override PartName="/ppt/charts/chart30.xml" ContentType="application/vnd.openxmlformats-officedocument.drawingml.chart+xml"/>
  <Override PartName="/ppt/theme/themeOverride30.xml" ContentType="application/vnd.openxmlformats-officedocument.themeOverride+xml"/>
  <Override PartName="/ppt/drawings/drawing30.xml" ContentType="application/vnd.openxmlformats-officedocument.drawingml.chartshapes+xml"/>
  <Override PartName="/ppt/charts/chart31.xml" ContentType="application/vnd.openxmlformats-officedocument.drawingml.chart+xml"/>
  <Override PartName="/ppt/theme/themeOverride31.xml" ContentType="application/vnd.openxmlformats-officedocument.themeOverride+xml"/>
  <Override PartName="/ppt/drawings/drawing31.xml" ContentType="application/vnd.openxmlformats-officedocument.drawingml.chartshapes+xml"/>
  <Override PartName="/ppt/charts/chart32.xml" ContentType="application/vnd.openxmlformats-officedocument.drawingml.chart+xml"/>
  <Override PartName="/ppt/theme/themeOverride32.xml" ContentType="application/vnd.openxmlformats-officedocument.themeOverride+xml"/>
  <Override PartName="/ppt/drawings/drawing32.xml" ContentType="application/vnd.openxmlformats-officedocument.drawingml.chartshapes+xml"/>
  <Override PartName="/ppt/charts/chart33.xml" ContentType="application/vnd.openxmlformats-officedocument.drawingml.chart+xml"/>
  <Override PartName="/ppt/theme/themeOverride33.xml" ContentType="application/vnd.openxmlformats-officedocument.themeOverride+xml"/>
  <Override PartName="/ppt/drawings/drawing33.xml" ContentType="application/vnd.openxmlformats-officedocument.drawingml.chartshapes+xml"/>
  <Override PartName="/ppt/charts/chart34.xml" ContentType="application/vnd.openxmlformats-officedocument.drawingml.chart+xml"/>
  <Override PartName="/ppt/theme/themeOverride34.xml" ContentType="application/vnd.openxmlformats-officedocument.themeOverride+xml"/>
  <Override PartName="/ppt/drawings/drawing34.xml" ContentType="application/vnd.openxmlformats-officedocument.drawingml.chartshapes+xml"/>
  <Override PartName="/ppt/charts/chart35.xml" ContentType="application/vnd.openxmlformats-officedocument.drawingml.chart+xml"/>
  <Override PartName="/ppt/theme/themeOverride35.xml" ContentType="application/vnd.openxmlformats-officedocument.themeOverride+xml"/>
  <Override PartName="/ppt/drawings/drawing35.xml" ContentType="application/vnd.openxmlformats-officedocument.drawingml.chartshapes+xml"/>
  <Override PartName="/ppt/charts/chart36.xml" ContentType="application/vnd.openxmlformats-officedocument.drawingml.chart+xml"/>
  <Override PartName="/ppt/theme/themeOverride36.xml" ContentType="application/vnd.openxmlformats-officedocument.themeOverride+xml"/>
  <Override PartName="/ppt/drawings/drawing36.xml" ContentType="application/vnd.openxmlformats-officedocument.drawingml.chartshapes+xml"/>
  <Override PartName="/ppt/charts/chart37.xml" ContentType="application/vnd.openxmlformats-officedocument.drawingml.chart+xml"/>
  <Override PartName="/ppt/theme/themeOverride37.xml" ContentType="application/vnd.openxmlformats-officedocument.themeOverride+xml"/>
  <Override PartName="/ppt/drawings/drawing37.xml" ContentType="application/vnd.openxmlformats-officedocument.drawingml.chartshapes+xml"/>
  <Override PartName="/ppt/charts/chart38.xml" ContentType="application/vnd.openxmlformats-officedocument.drawingml.chart+xml"/>
  <Override PartName="/ppt/theme/themeOverride38.xml" ContentType="application/vnd.openxmlformats-officedocument.themeOverride+xml"/>
  <Override PartName="/ppt/drawings/drawing38.xml" ContentType="application/vnd.openxmlformats-officedocument.drawingml.chartshapes+xml"/>
  <Override PartName="/ppt/charts/chart39.xml" ContentType="application/vnd.openxmlformats-officedocument.drawingml.chart+xml"/>
  <Override PartName="/ppt/theme/themeOverride39.xml" ContentType="application/vnd.openxmlformats-officedocument.themeOverride+xml"/>
  <Override PartName="/ppt/drawings/drawing39.xml" ContentType="application/vnd.openxmlformats-officedocument.drawingml.chartshapes+xml"/>
  <Override PartName="/ppt/charts/chart40.xml" ContentType="application/vnd.openxmlformats-officedocument.drawingml.chart+xml"/>
  <Override PartName="/ppt/theme/themeOverride40.xml" ContentType="application/vnd.openxmlformats-officedocument.themeOverride+xml"/>
  <Override PartName="/ppt/drawings/drawing40.xml" ContentType="application/vnd.openxmlformats-officedocument.drawingml.chartshapes+xml"/>
  <Override PartName="/ppt/charts/chart41.xml" ContentType="application/vnd.openxmlformats-officedocument.drawingml.chart+xml"/>
  <Override PartName="/ppt/theme/themeOverride41.xml" ContentType="application/vnd.openxmlformats-officedocument.themeOverride+xml"/>
  <Override PartName="/ppt/drawings/drawing41.xml" ContentType="application/vnd.openxmlformats-officedocument.drawingml.chartshapes+xml"/>
  <Override PartName="/ppt/charts/chart42.xml" ContentType="application/vnd.openxmlformats-officedocument.drawingml.chart+xml"/>
  <Override PartName="/ppt/theme/themeOverride42.xml" ContentType="application/vnd.openxmlformats-officedocument.themeOverride+xml"/>
  <Override PartName="/ppt/drawings/drawing42.xml" ContentType="application/vnd.openxmlformats-officedocument.drawingml.chartshapes+xml"/>
  <Override PartName="/ppt/charts/chart43.xml" ContentType="application/vnd.openxmlformats-officedocument.drawingml.chart+xml"/>
  <Override PartName="/ppt/theme/themeOverride43.xml" ContentType="application/vnd.openxmlformats-officedocument.themeOverride+xml"/>
  <Override PartName="/ppt/drawings/drawing43.xml" ContentType="application/vnd.openxmlformats-officedocument.drawingml.chartshapes+xml"/>
  <Override PartName="/ppt/charts/chart44.xml" ContentType="application/vnd.openxmlformats-officedocument.drawingml.chart+xml"/>
  <Override PartName="/ppt/theme/themeOverride44.xml" ContentType="application/vnd.openxmlformats-officedocument.themeOverride+xml"/>
  <Override PartName="/ppt/drawings/drawing44.xml" ContentType="application/vnd.openxmlformats-officedocument.drawingml.chartshapes+xml"/>
  <Override PartName="/ppt/charts/chart45.xml" ContentType="application/vnd.openxmlformats-officedocument.drawingml.chart+xml"/>
  <Override PartName="/ppt/theme/themeOverride45.xml" ContentType="application/vnd.openxmlformats-officedocument.themeOverride+xml"/>
  <Override PartName="/ppt/drawings/drawing45.xml" ContentType="application/vnd.openxmlformats-officedocument.drawingml.chartshapes+xml"/>
  <Override PartName="/ppt/charts/chart46.xml" ContentType="application/vnd.openxmlformats-officedocument.drawingml.chart+xml"/>
  <Override PartName="/ppt/theme/themeOverride46.xml" ContentType="application/vnd.openxmlformats-officedocument.themeOverride+xml"/>
  <Override PartName="/ppt/drawings/drawing46.xml" ContentType="application/vnd.openxmlformats-officedocument.drawingml.chartshapes+xml"/>
  <Override PartName="/ppt/charts/chart47.xml" ContentType="application/vnd.openxmlformats-officedocument.drawingml.chart+xml"/>
  <Override PartName="/ppt/theme/themeOverride47.xml" ContentType="application/vnd.openxmlformats-officedocument.themeOverride+xml"/>
  <Override PartName="/ppt/drawings/drawing47.xml" ContentType="application/vnd.openxmlformats-officedocument.drawingml.chartshapes+xml"/>
  <Override PartName="/ppt/charts/chart48.xml" ContentType="application/vnd.openxmlformats-officedocument.drawingml.chart+xml"/>
  <Override PartName="/ppt/theme/themeOverride48.xml" ContentType="application/vnd.openxmlformats-officedocument.themeOverride+xml"/>
  <Override PartName="/ppt/drawings/drawing48.xml" ContentType="application/vnd.openxmlformats-officedocument.drawingml.chartshapes+xml"/>
  <Override PartName="/ppt/charts/chart49.xml" ContentType="application/vnd.openxmlformats-officedocument.drawingml.chart+xml"/>
  <Override PartName="/ppt/theme/themeOverride49.xml" ContentType="application/vnd.openxmlformats-officedocument.themeOverride+xml"/>
  <Override PartName="/ppt/drawings/drawing49.xml" ContentType="application/vnd.openxmlformats-officedocument.drawingml.chartshapes+xml"/>
  <Override PartName="/ppt/charts/chart50.xml" ContentType="application/vnd.openxmlformats-officedocument.drawingml.chart+xml"/>
  <Override PartName="/ppt/theme/themeOverride50.xml" ContentType="application/vnd.openxmlformats-officedocument.themeOverride+xml"/>
  <Override PartName="/ppt/drawings/drawing50.xml" ContentType="application/vnd.openxmlformats-officedocument.drawingml.chartshapes+xml"/>
  <Override PartName="/ppt/charts/chart51.xml" ContentType="application/vnd.openxmlformats-officedocument.drawingml.chart+xml"/>
  <Override PartName="/ppt/theme/themeOverride51.xml" ContentType="application/vnd.openxmlformats-officedocument.themeOverride+xml"/>
  <Override PartName="/ppt/drawings/drawing51.xml" ContentType="application/vnd.openxmlformats-officedocument.drawingml.chartshapes+xml"/>
  <Override PartName="/ppt/charts/chart52.xml" ContentType="application/vnd.openxmlformats-officedocument.drawingml.chart+xml"/>
  <Override PartName="/ppt/theme/themeOverride52.xml" ContentType="application/vnd.openxmlformats-officedocument.themeOverride+xml"/>
  <Override PartName="/ppt/drawings/drawing52.xml" ContentType="application/vnd.openxmlformats-officedocument.drawingml.chartshapes+xml"/>
  <Override PartName="/ppt/charts/chart53.xml" ContentType="application/vnd.openxmlformats-officedocument.drawingml.chart+xml"/>
  <Override PartName="/ppt/theme/themeOverride53.xml" ContentType="application/vnd.openxmlformats-officedocument.themeOverride+xml"/>
  <Override PartName="/ppt/drawings/drawing53.xml" ContentType="application/vnd.openxmlformats-officedocument.drawingml.chartshapes+xml"/>
  <Override PartName="/ppt/charts/chart54.xml" ContentType="application/vnd.openxmlformats-officedocument.drawingml.chart+xml"/>
  <Override PartName="/ppt/theme/themeOverride54.xml" ContentType="application/vnd.openxmlformats-officedocument.themeOverride+xml"/>
  <Override PartName="/ppt/drawings/drawing54.xml" ContentType="application/vnd.openxmlformats-officedocument.drawingml.chartshapes+xml"/>
  <Override PartName="/ppt/charts/chart55.xml" ContentType="application/vnd.openxmlformats-officedocument.drawingml.chart+xml"/>
  <Override PartName="/ppt/theme/themeOverride55.xml" ContentType="application/vnd.openxmlformats-officedocument.themeOverride+xml"/>
  <Override PartName="/ppt/drawings/drawing55.xml" ContentType="application/vnd.openxmlformats-officedocument.drawingml.chartshapes+xml"/>
  <Override PartName="/ppt/charts/chart56.xml" ContentType="application/vnd.openxmlformats-officedocument.drawingml.chart+xml"/>
  <Override PartName="/ppt/theme/themeOverride56.xml" ContentType="application/vnd.openxmlformats-officedocument.themeOverride+xml"/>
  <Override PartName="/ppt/drawings/drawing56.xml" ContentType="application/vnd.openxmlformats-officedocument.drawingml.chartshapes+xml"/>
  <Override PartName="/ppt/charts/chart57.xml" ContentType="application/vnd.openxmlformats-officedocument.drawingml.chart+xml"/>
  <Override PartName="/ppt/theme/themeOverride57.xml" ContentType="application/vnd.openxmlformats-officedocument.themeOverride+xml"/>
  <Override PartName="/ppt/drawings/drawing57.xml" ContentType="application/vnd.openxmlformats-officedocument.drawingml.chartshapes+xml"/>
  <Override PartName="/ppt/charts/chart58.xml" ContentType="application/vnd.openxmlformats-officedocument.drawingml.chart+xml"/>
  <Override PartName="/ppt/theme/themeOverride58.xml" ContentType="application/vnd.openxmlformats-officedocument.themeOverride+xml"/>
  <Override PartName="/ppt/drawings/drawing58.xml" ContentType="application/vnd.openxmlformats-officedocument.drawingml.chartshapes+xml"/>
  <Override PartName="/ppt/charts/chart59.xml" ContentType="application/vnd.openxmlformats-officedocument.drawingml.chart+xml"/>
  <Override PartName="/ppt/theme/themeOverride59.xml" ContentType="application/vnd.openxmlformats-officedocument.themeOverride+xml"/>
  <Override PartName="/ppt/drawings/drawing59.xml" ContentType="application/vnd.openxmlformats-officedocument.drawingml.chartshapes+xml"/>
  <Override PartName="/ppt/charts/chart60.xml" ContentType="application/vnd.openxmlformats-officedocument.drawingml.chart+xml"/>
  <Override PartName="/ppt/theme/themeOverride60.xml" ContentType="application/vnd.openxmlformats-officedocument.themeOverride+xml"/>
  <Override PartName="/ppt/drawings/drawing60.xml" ContentType="application/vnd.openxmlformats-officedocument.drawingml.chartshapes+xml"/>
  <Override PartName="/ppt/charts/chart61.xml" ContentType="application/vnd.openxmlformats-officedocument.drawingml.chart+xml"/>
  <Override PartName="/ppt/theme/themeOverride61.xml" ContentType="application/vnd.openxmlformats-officedocument.themeOverride+xml"/>
  <Override PartName="/ppt/drawings/drawing61.xml" ContentType="application/vnd.openxmlformats-officedocument.drawingml.chartshapes+xml"/>
  <Override PartName="/ppt/charts/chart62.xml" ContentType="application/vnd.openxmlformats-officedocument.drawingml.chart+xml"/>
  <Override PartName="/ppt/theme/themeOverride62.xml" ContentType="application/vnd.openxmlformats-officedocument.themeOverride+xml"/>
  <Override PartName="/ppt/drawings/drawing62.xml" ContentType="application/vnd.openxmlformats-officedocument.drawingml.chartshapes+xml"/>
  <Override PartName="/ppt/charts/chart63.xml" ContentType="application/vnd.openxmlformats-officedocument.drawingml.chart+xml"/>
  <Override PartName="/ppt/theme/themeOverride63.xml" ContentType="application/vnd.openxmlformats-officedocument.themeOverride+xml"/>
  <Override PartName="/ppt/drawings/drawing63.xml" ContentType="application/vnd.openxmlformats-officedocument.drawingml.chartshapes+xml"/>
  <Override PartName="/ppt/charts/chart64.xml" ContentType="application/vnd.openxmlformats-officedocument.drawingml.chart+xml"/>
  <Override PartName="/ppt/theme/themeOverride64.xml" ContentType="application/vnd.openxmlformats-officedocument.themeOverride+xml"/>
  <Override PartName="/ppt/drawings/drawing64.xml" ContentType="application/vnd.openxmlformats-officedocument.drawingml.chartshapes+xml"/>
  <Override PartName="/ppt/charts/chart65.xml" ContentType="application/vnd.openxmlformats-officedocument.drawingml.chart+xml"/>
  <Override PartName="/ppt/theme/themeOverride65.xml" ContentType="application/vnd.openxmlformats-officedocument.themeOverride+xml"/>
  <Override PartName="/ppt/drawings/drawing65.xml" ContentType="application/vnd.openxmlformats-officedocument.drawingml.chartshapes+xml"/>
  <Override PartName="/ppt/charts/chart66.xml" ContentType="application/vnd.openxmlformats-officedocument.drawingml.chart+xml"/>
  <Override PartName="/ppt/theme/themeOverride66.xml" ContentType="application/vnd.openxmlformats-officedocument.themeOverride+xml"/>
  <Override PartName="/ppt/drawings/drawing66.xml" ContentType="application/vnd.openxmlformats-officedocument.drawingml.chartshapes+xml"/>
  <Override PartName="/ppt/charts/chart67.xml" ContentType="application/vnd.openxmlformats-officedocument.drawingml.chart+xml"/>
  <Override PartName="/ppt/theme/themeOverride67.xml" ContentType="application/vnd.openxmlformats-officedocument.themeOverride+xml"/>
  <Override PartName="/ppt/drawings/drawing67.xml" ContentType="application/vnd.openxmlformats-officedocument.drawingml.chartshapes+xml"/>
  <Override PartName="/ppt/charts/chart68.xml" ContentType="application/vnd.openxmlformats-officedocument.drawingml.chart+xml"/>
  <Override PartName="/ppt/theme/themeOverride68.xml" ContentType="application/vnd.openxmlformats-officedocument.themeOverride+xml"/>
  <Override PartName="/ppt/drawings/drawing68.xml" ContentType="application/vnd.openxmlformats-officedocument.drawingml.chartshapes+xml"/>
  <Override PartName="/ppt/charts/chart69.xml" ContentType="application/vnd.openxmlformats-officedocument.drawingml.chart+xml"/>
  <Override PartName="/ppt/theme/themeOverride69.xml" ContentType="application/vnd.openxmlformats-officedocument.themeOverride+xml"/>
  <Override PartName="/ppt/drawings/drawing69.xml" ContentType="application/vnd.openxmlformats-officedocument.drawingml.chartshapes+xml"/>
  <Override PartName="/ppt/charts/chart70.xml" ContentType="application/vnd.openxmlformats-officedocument.drawingml.chart+xml"/>
  <Override PartName="/ppt/theme/themeOverride70.xml" ContentType="application/vnd.openxmlformats-officedocument.themeOverride+xml"/>
  <Override PartName="/ppt/drawings/drawing70.xml" ContentType="application/vnd.openxmlformats-officedocument.drawingml.chartshapes+xml"/>
  <Override PartName="/ppt/charts/chart71.xml" ContentType="application/vnd.openxmlformats-officedocument.drawingml.chart+xml"/>
  <Override PartName="/ppt/theme/themeOverride71.xml" ContentType="application/vnd.openxmlformats-officedocument.themeOverride+xml"/>
  <Override PartName="/ppt/drawings/drawing71.xml" ContentType="application/vnd.openxmlformats-officedocument.drawingml.chartshapes+xml"/>
  <Override PartName="/ppt/charts/chart72.xml" ContentType="application/vnd.openxmlformats-officedocument.drawingml.chart+xml"/>
  <Override PartName="/ppt/theme/themeOverride72.xml" ContentType="application/vnd.openxmlformats-officedocument.themeOverride+xml"/>
  <Override PartName="/ppt/drawings/drawing72.xml" ContentType="application/vnd.openxmlformats-officedocument.drawingml.chartshapes+xml"/>
  <Override PartName="/ppt/charts/chart73.xml" ContentType="application/vnd.openxmlformats-officedocument.drawingml.chart+xml"/>
  <Override PartName="/ppt/theme/themeOverride73.xml" ContentType="application/vnd.openxmlformats-officedocument.themeOverride+xml"/>
  <Override PartName="/ppt/drawings/drawing73.xml" ContentType="application/vnd.openxmlformats-officedocument.drawingml.chartshapes+xml"/>
  <Override PartName="/ppt/charts/chart74.xml" ContentType="application/vnd.openxmlformats-officedocument.drawingml.chart+xml"/>
  <Override PartName="/ppt/theme/themeOverride74.xml" ContentType="application/vnd.openxmlformats-officedocument.themeOverride+xml"/>
  <Override PartName="/ppt/drawings/drawing74.xml" ContentType="application/vnd.openxmlformats-officedocument.drawingml.chartshapes+xml"/>
  <Override PartName="/ppt/charts/chart75.xml" ContentType="application/vnd.openxmlformats-officedocument.drawingml.chart+xml"/>
  <Override PartName="/ppt/theme/themeOverride75.xml" ContentType="application/vnd.openxmlformats-officedocument.themeOverride+xml"/>
  <Override PartName="/ppt/drawings/drawing75.xml" ContentType="application/vnd.openxmlformats-officedocument.drawingml.chartshapes+xml"/>
  <Override PartName="/ppt/charts/chart76.xml" ContentType="application/vnd.openxmlformats-officedocument.drawingml.chart+xml"/>
  <Override PartName="/ppt/theme/themeOverride76.xml" ContentType="application/vnd.openxmlformats-officedocument.themeOverride+xml"/>
  <Override PartName="/ppt/drawings/drawing76.xml" ContentType="application/vnd.openxmlformats-officedocument.drawingml.chartshapes+xml"/>
  <Override PartName="/ppt/charts/chart77.xml" ContentType="application/vnd.openxmlformats-officedocument.drawingml.chart+xml"/>
  <Override PartName="/ppt/theme/themeOverride77.xml" ContentType="application/vnd.openxmlformats-officedocument.themeOverride+xml"/>
  <Override PartName="/ppt/drawings/drawing77.xml" ContentType="application/vnd.openxmlformats-officedocument.drawingml.chartshapes+xml"/>
  <Override PartName="/ppt/charts/chart78.xml" ContentType="application/vnd.openxmlformats-officedocument.drawingml.chart+xml"/>
  <Override PartName="/ppt/theme/themeOverride78.xml" ContentType="application/vnd.openxmlformats-officedocument.themeOverride+xml"/>
  <Override PartName="/ppt/drawings/drawing7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</p:sldIdLst>
  <p:sldSz cx="9144000" cy="6858000" type="overhead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2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2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3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4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5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6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7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8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9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0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1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2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3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4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5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6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7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8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9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0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1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2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3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4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5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6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7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8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9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0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1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41.xml"/></Relationships>
</file>

<file path=ppt/charts/_rels/chart4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2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42.xml"/></Relationships>
</file>

<file path=ppt/charts/_rels/chart4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3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43.xml"/></Relationships>
</file>

<file path=ppt/charts/_rels/chart4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4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44.xml"/></Relationships>
</file>

<file path=ppt/charts/_rels/chart4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5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45.xml"/></Relationships>
</file>

<file path=ppt/charts/_rels/chart4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6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46.xml"/></Relationships>
</file>

<file path=ppt/charts/_rels/chart4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7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47.xml"/></Relationships>
</file>

<file path=ppt/charts/_rels/chart4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8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48.xml"/></Relationships>
</file>

<file path=ppt/charts/_rels/chart4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9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49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5.xml"/></Relationships>
</file>

<file path=ppt/charts/_rels/chart5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0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50.xml"/></Relationships>
</file>

<file path=ppt/charts/_rels/chart5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1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51.xml"/></Relationships>
</file>

<file path=ppt/charts/_rels/chart5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2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52.xml"/></Relationships>
</file>

<file path=ppt/charts/_rels/chart5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3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53.xml"/></Relationships>
</file>

<file path=ppt/charts/_rels/chart5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4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54.xml"/></Relationships>
</file>

<file path=ppt/charts/_rels/chart5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5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55.xml"/></Relationships>
</file>

<file path=ppt/charts/_rels/chart5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6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56.xml"/></Relationships>
</file>

<file path=ppt/charts/_rels/chart5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7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57.xml"/></Relationships>
</file>

<file path=ppt/charts/_rels/chart5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8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58.xml"/></Relationships>
</file>

<file path=ppt/charts/_rels/chart5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9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59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6.xml"/></Relationships>
</file>

<file path=ppt/charts/_rels/chart6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0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60.xml"/></Relationships>
</file>

<file path=ppt/charts/_rels/chart6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1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61.xml"/></Relationships>
</file>

<file path=ppt/charts/_rels/chart6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2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62.xml"/></Relationships>
</file>

<file path=ppt/charts/_rels/chart6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3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63.xml"/></Relationships>
</file>

<file path=ppt/charts/_rels/chart6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4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64.xml"/></Relationships>
</file>

<file path=ppt/charts/_rels/chart6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5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65.xml"/></Relationships>
</file>

<file path=ppt/charts/_rels/chart6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6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66.xml"/></Relationships>
</file>

<file path=ppt/charts/_rels/chart6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7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67.xml"/></Relationships>
</file>

<file path=ppt/charts/_rels/chart6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8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68.xml"/></Relationships>
</file>

<file path=ppt/charts/_rels/chart6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9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69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7.xml"/></Relationships>
</file>

<file path=ppt/charts/_rels/chart7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0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70.xml"/></Relationships>
</file>

<file path=ppt/charts/_rels/chart7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1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71.xml"/></Relationships>
</file>

<file path=ppt/charts/_rels/chart7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2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72.xml"/></Relationships>
</file>

<file path=ppt/charts/_rels/chart7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3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73.xml"/></Relationships>
</file>

<file path=ppt/charts/_rels/chart7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4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74.xml"/></Relationships>
</file>

<file path=ppt/charts/_rels/chart7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5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75.xml"/></Relationships>
</file>

<file path=ppt/charts/_rels/chart7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6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76.xml"/></Relationships>
</file>

<file path=ppt/charts/_rels/chart7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7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77.xml"/></Relationships>
</file>

<file path=ppt/charts/_rels/chart7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8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78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oleObject" Target="file:///\\Westat.com\Dfs\SURVEYTA\general\2022%20Profiles\Chart\Macro_2022T_charts.xlsm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DQ01_1!$D$1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DQ01_1!$B$2:$C$6</c:f>
              <c:multiLvlStrCache>
                <c:ptCount val="5"/>
                <c:lvl>
                  <c:pt idx="0">
                    <c:v>4 or more courses</c:v>
                  </c:pt>
                  <c:pt idx="1">
                    <c:v>3 courses</c:v>
                  </c:pt>
                  <c:pt idx="2">
                    <c:v>2 courses</c:v>
                  </c:pt>
                  <c:pt idx="3">
                    <c:v>1 course</c:v>
                  </c:pt>
                  <c:pt idx="4">
                    <c:v>0 courses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DQ01_1!$D$2:$D$6</c:f>
              <c:numCache>
                <c:formatCode>General</c:formatCode>
                <c:ptCount val="5"/>
                <c:pt idx="0">
                  <c:v>11.2</c:v>
                </c:pt>
                <c:pt idx="1">
                  <c:v>24.9</c:v>
                </c:pt>
                <c:pt idx="2">
                  <c:v>19.7</c:v>
                </c:pt>
                <c:pt idx="3">
                  <c:v>34.9</c:v>
                </c:pt>
                <c:pt idx="4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33-4AAE-967D-B564653E4C42}"/>
            </c:ext>
          </c:extLst>
        </c:ser>
        <c:ser>
          <c:idx val="1"/>
          <c:order val="1"/>
          <c:tx>
            <c:strRef>
              <c:f>DQ01_1!$E$1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733-4AAE-967D-B564653E4C4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733-4AAE-967D-B564653E4C42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733-4AAE-967D-B564653E4C42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733-4AAE-967D-B564653E4C42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733-4AAE-967D-B564653E4C42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DQ01_1!$B$2:$C$6</c:f>
              <c:multiLvlStrCache>
                <c:ptCount val="5"/>
                <c:lvl>
                  <c:pt idx="0">
                    <c:v>4 or more courses</c:v>
                  </c:pt>
                  <c:pt idx="1">
                    <c:v>3 courses</c:v>
                  </c:pt>
                  <c:pt idx="2">
                    <c:v>2 courses</c:v>
                  </c:pt>
                  <c:pt idx="3">
                    <c:v>1 course</c:v>
                  </c:pt>
                  <c:pt idx="4">
                    <c:v>0 courses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DQ01_1!$E$2:$E$6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733-4AAE-967D-B564653E4C42}"/>
            </c:ext>
          </c:extLst>
        </c:ser>
        <c:ser>
          <c:idx val="2"/>
          <c:order val="2"/>
          <c:tx>
            <c:strRef>
              <c:f>DQ01_1!$F$1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DQ01_1!$B$2:$C$6</c:f>
              <c:multiLvlStrCache>
                <c:ptCount val="5"/>
                <c:lvl>
                  <c:pt idx="0">
                    <c:v>4 or more courses</c:v>
                  </c:pt>
                  <c:pt idx="1">
                    <c:v>3 courses</c:v>
                  </c:pt>
                  <c:pt idx="2">
                    <c:v>2 courses</c:v>
                  </c:pt>
                  <c:pt idx="3">
                    <c:v>1 course</c:v>
                  </c:pt>
                  <c:pt idx="4">
                    <c:v>0 courses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DQ01_1!$F$2:$F$6</c:f>
              <c:numCache>
                <c:formatCode>General</c:formatCode>
                <c:ptCount val="5"/>
                <c:pt idx="0">
                  <c:v>12.1</c:v>
                </c:pt>
                <c:pt idx="1">
                  <c:v>38.299999999999997</c:v>
                </c:pt>
                <c:pt idx="2">
                  <c:v>17</c:v>
                </c:pt>
                <c:pt idx="3">
                  <c:v>17.7</c:v>
                </c:pt>
                <c:pt idx="4">
                  <c:v>14.9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733-4AAE-967D-B564653E4C42}"/>
            </c:ext>
          </c:extLst>
        </c:ser>
        <c:ser>
          <c:idx val="3"/>
          <c:order val="3"/>
          <c:tx>
            <c:strRef>
              <c:f>DQ01_1!$G$1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DQ01_1!$B$2:$C$6</c:f>
              <c:multiLvlStrCache>
                <c:ptCount val="5"/>
                <c:lvl>
                  <c:pt idx="0">
                    <c:v>4 or more courses</c:v>
                  </c:pt>
                  <c:pt idx="1">
                    <c:v>3 courses</c:v>
                  </c:pt>
                  <c:pt idx="2">
                    <c:v>2 courses</c:v>
                  </c:pt>
                  <c:pt idx="3">
                    <c:v>1 course</c:v>
                  </c:pt>
                  <c:pt idx="4">
                    <c:v>0 courses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DQ01_1!$G$2:$G$6</c:f>
              <c:numCache>
                <c:formatCode>General</c:formatCode>
                <c:ptCount val="5"/>
                <c:pt idx="0">
                  <c:v>9.8000000000000007</c:v>
                </c:pt>
                <c:pt idx="1">
                  <c:v>5.3</c:v>
                </c:pt>
                <c:pt idx="2">
                  <c:v>23.6</c:v>
                </c:pt>
                <c:pt idx="3">
                  <c:v>60.2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733-4AAE-967D-B564653E4C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DQ06_1!$D$1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DQ06_1!$D$2</c:f>
              <c:numCache>
                <c:formatCode>General</c:formatCode>
                <c:ptCount val="1"/>
                <c:pt idx="0">
                  <c:v>91.6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50-4BD7-B2DB-73B5DC85D492}"/>
            </c:ext>
          </c:extLst>
        </c:ser>
        <c:ser>
          <c:idx val="1"/>
          <c:order val="1"/>
          <c:tx>
            <c:strRef>
              <c:f>DQ06_1!$E$1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050-4BD7-B2DB-73B5DC85D492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DQ06_1!$E$2</c:f>
              <c:numCache>
                <c:formatCode>General</c:formatCode>
                <c:ptCount val="1"/>
                <c:pt idx="0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50-4BD7-B2DB-73B5DC85D492}"/>
            </c:ext>
          </c:extLst>
        </c:ser>
        <c:ser>
          <c:idx val="2"/>
          <c:order val="2"/>
          <c:tx>
            <c:strRef>
              <c:f>DQ06_1!$F$1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DQ06_1!$F$2</c:f>
              <c:numCache>
                <c:formatCode>General</c:formatCode>
                <c:ptCount val="1"/>
                <c:pt idx="0">
                  <c:v>85.8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050-4BD7-B2DB-73B5DC85D492}"/>
            </c:ext>
          </c:extLst>
        </c:ser>
        <c:ser>
          <c:idx val="3"/>
          <c:order val="3"/>
          <c:tx>
            <c:strRef>
              <c:f>DQ06_1!$G$1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DQ06_1!$G$2</c:f>
              <c:numCache>
                <c:formatCode>General</c:formatCode>
                <c:ptCount val="1"/>
                <c:pt idx="0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050-4BD7-B2DB-73B5DC85D49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DQ07_1!$D$1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DQ07_1!$B$2:$C$6</c:f>
              <c:multiLvlStrCache>
                <c:ptCount val="5"/>
                <c:lvl>
                  <c:pt idx="0">
                    <c:v>Food allergies</c:v>
                  </c:pt>
                  <c:pt idx="1">
                    <c:v>Epilepsy or seizure disorder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DQ07_1!$D$2:$D$6</c:f>
              <c:numCache>
                <c:formatCode>General</c:formatCode>
                <c:ptCount val="5"/>
                <c:pt idx="0">
                  <c:v>70.8</c:v>
                </c:pt>
                <c:pt idx="1">
                  <c:v>31.2</c:v>
                </c:pt>
                <c:pt idx="2">
                  <c:v>87.2</c:v>
                </c:pt>
                <c:pt idx="3">
                  <c:v>38.799999999999997</c:v>
                </c:pt>
                <c:pt idx="4">
                  <c:v>93.4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F1-45B1-B56C-22DFC79934BE}"/>
            </c:ext>
          </c:extLst>
        </c:ser>
        <c:ser>
          <c:idx val="1"/>
          <c:order val="1"/>
          <c:tx>
            <c:strRef>
              <c:f>DQ07_1!$E$1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EF1-45B1-B56C-22DFC79934B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EF1-45B1-B56C-22DFC79934B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EF1-45B1-B56C-22DFC79934B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EF1-45B1-B56C-22DFC79934BE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EF1-45B1-B56C-22DFC79934BE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DQ07_1!$B$2:$C$6</c:f>
              <c:multiLvlStrCache>
                <c:ptCount val="5"/>
                <c:lvl>
                  <c:pt idx="0">
                    <c:v>Food allergies</c:v>
                  </c:pt>
                  <c:pt idx="1">
                    <c:v>Epilepsy or seizure disorder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DQ07_1!$E$2:$E$6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EF1-45B1-B56C-22DFC79934BE}"/>
            </c:ext>
          </c:extLst>
        </c:ser>
        <c:ser>
          <c:idx val="2"/>
          <c:order val="2"/>
          <c:tx>
            <c:strRef>
              <c:f>DQ07_1!$F$1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DQ07_1!$B$2:$C$6</c:f>
              <c:multiLvlStrCache>
                <c:ptCount val="5"/>
                <c:lvl>
                  <c:pt idx="0">
                    <c:v>Food allergies</c:v>
                  </c:pt>
                  <c:pt idx="1">
                    <c:v>Epilepsy or seizure disorder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DQ07_1!$F$2:$F$6</c:f>
              <c:numCache>
                <c:formatCode>General</c:formatCode>
                <c:ptCount val="5"/>
                <c:pt idx="0">
                  <c:v>65.5</c:v>
                </c:pt>
                <c:pt idx="1">
                  <c:v>25.5</c:v>
                </c:pt>
                <c:pt idx="2">
                  <c:v>81.900000000000006</c:v>
                </c:pt>
                <c:pt idx="3">
                  <c:v>37.4</c:v>
                </c:pt>
                <c:pt idx="4">
                  <c:v>89.8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EF1-45B1-B56C-22DFC79934BE}"/>
            </c:ext>
          </c:extLst>
        </c:ser>
        <c:ser>
          <c:idx val="3"/>
          <c:order val="3"/>
          <c:tx>
            <c:strRef>
              <c:f>DQ07_1!$G$1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DQ07_1!$B$2:$C$6</c:f>
              <c:multiLvlStrCache>
                <c:ptCount val="5"/>
                <c:lvl>
                  <c:pt idx="0">
                    <c:v>Food allergies</c:v>
                  </c:pt>
                  <c:pt idx="1">
                    <c:v>Epilepsy or seizure disorder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DQ07_1!$G$2:$G$6</c:f>
              <c:numCache>
                <c:formatCode>General</c:formatCode>
                <c:ptCount val="5"/>
                <c:pt idx="0">
                  <c:v>78.900000000000006</c:v>
                </c:pt>
                <c:pt idx="1">
                  <c:v>40</c:v>
                </c:pt>
                <c:pt idx="2">
                  <c:v>95.5</c:v>
                </c:pt>
                <c:pt idx="3">
                  <c:v>40.9</c:v>
                </c:pt>
                <c:pt idx="4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EF1-45B1-B56C-22DFC79934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DQ07_2!$D$1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DQ07_2!$B$2:$C$6</c:f>
              <c:multiLvlStrCache>
                <c:ptCount val="5"/>
                <c:lvl>
                  <c:pt idx="0">
                    <c:v>Injury prevention and safety</c:v>
                  </c:pt>
                  <c:pt idx="1">
                    <c:v>Infectious disease prevention (e.g., influenza [flu] or COVID-19 prevention)</c:v>
                  </c:pt>
                  <c:pt idx="2">
                    <c:v>Human sexuality</c:v>
                  </c:pt>
                  <c:pt idx="3">
                    <c:v>Human immunodeficiency virus (HIV) prevention</c:v>
                  </c:pt>
                  <c:pt idx="4">
                    <c:v>Foodborne illness prevention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DQ07_2!$D$2:$D$6</c:f>
              <c:numCache>
                <c:formatCode>General</c:formatCode>
                <c:ptCount val="5"/>
                <c:pt idx="0">
                  <c:v>84.5</c:v>
                </c:pt>
                <c:pt idx="1">
                  <c:v>89.8</c:v>
                </c:pt>
                <c:pt idx="2">
                  <c:v>85.9</c:v>
                </c:pt>
                <c:pt idx="3">
                  <c:v>79.400000000000006</c:v>
                </c:pt>
                <c:pt idx="4">
                  <c:v>67.400000000000006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ED-445B-8A12-79D6D07B1817}"/>
            </c:ext>
          </c:extLst>
        </c:ser>
        <c:ser>
          <c:idx val="1"/>
          <c:order val="1"/>
          <c:tx>
            <c:strRef>
              <c:f>DQ07_2!$E$1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5ED-445B-8A12-79D6D07B181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5ED-445B-8A12-79D6D07B181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5ED-445B-8A12-79D6D07B1817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5ED-445B-8A12-79D6D07B1817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5ED-445B-8A12-79D6D07B1817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DQ07_2!$B$2:$C$6</c:f>
              <c:multiLvlStrCache>
                <c:ptCount val="5"/>
                <c:lvl>
                  <c:pt idx="0">
                    <c:v>Injury prevention and safety</c:v>
                  </c:pt>
                  <c:pt idx="1">
                    <c:v>Infectious disease prevention (e.g., influenza [flu] or COVID-19 prevention)</c:v>
                  </c:pt>
                  <c:pt idx="2">
                    <c:v>Human sexuality</c:v>
                  </c:pt>
                  <c:pt idx="3">
                    <c:v>Human immunodeficiency virus (HIV) prevention</c:v>
                  </c:pt>
                  <c:pt idx="4">
                    <c:v>Foodborne illness prevention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DQ07_2!$E$2:$E$6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5ED-445B-8A12-79D6D07B1817}"/>
            </c:ext>
          </c:extLst>
        </c:ser>
        <c:ser>
          <c:idx val="2"/>
          <c:order val="2"/>
          <c:tx>
            <c:strRef>
              <c:f>DQ07_2!$F$1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DQ07_2!$B$2:$C$6</c:f>
              <c:multiLvlStrCache>
                <c:ptCount val="5"/>
                <c:lvl>
                  <c:pt idx="0">
                    <c:v>Injury prevention and safety</c:v>
                  </c:pt>
                  <c:pt idx="1">
                    <c:v>Infectious disease prevention (e.g., influenza [flu] or COVID-19 prevention)</c:v>
                  </c:pt>
                  <c:pt idx="2">
                    <c:v>Human sexuality</c:v>
                  </c:pt>
                  <c:pt idx="3">
                    <c:v>Human immunodeficiency virus (HIV) prevention</c:v>
                  </c:pt>
                  <c:pt idx="4">
                    <c:v>Foodborne illness prevention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DQ07_2!$F$2:$F$6</c:f>
              <c:numCache>
                <c:formatCode>General</c:formatCode>
                <c:ptCount val="5"/>
                <c:pt idx="0">
                  <c:v>81.2</c:v>
                </c:pt>
                <c:pt idx="1">
                  <c:v>85.9</c:v>
                </c:pt>
                <c:pt idx="2">
                  <c:v>78.3</c:v>
                </c:pt>
                <c:pt idx="3">
                  <c:v>68.099999999999994</c:v>
                </c:pt>
                <c:pt idx="4">
                  <c:v>62.2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5ED-445B-8A12-79D6D07B1817}"/>
            </c:ext>
          </c:extLst>
        </c:ser>
        <c:ser>
          <c:idx val="3"/>
          <c:order val="3"/>
          <c:tx>
            <c:strRef>
              <c:f>DQ07_2!$G$1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DQ07_2!$B$2:$C$6</c:f>
              <c:multiLvlStrCache>
                <c:ptCount val="5"/>
                <c:lvl>
                  <c:pt idx="0">
                    <c:v>Injury prevention and safety</c:v>
                  </c:pt>
                  <c:pt idx="1">
                    <c:v>Infectious disease prevention (e.g., influenza [flu] or COVID-19 prevention)</c:v>
                  </c:pt>
                  <c:pt idx="2">
                    <c:v>Human sexuality</c:v>
                  </c:pt>
                  <c:pt idx="3">
                    <c:v>Human immunodeficiency virus (HIV) prevention</c:v>
                  </c:pt>
                  <c:pt idx="4">
                    <c:v>Foodborne illness prevention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DQ07_2!$G$2:$G$6</c:f>
              <c:numCache>
                <c:formatCode>General</c:formatCode>
                <c:ptCount val="5"/>
                <c:pt idx="0">
                  <c:v>89.6</c:v>
                </c:pt>
                <c:pt idx="1">
                  <c:v>95.8</c:v>
                </c:pt>
                <c:pt idx="2">
                  <c:v>96.9</c:v>
                </c:pt>
                <c:pt idx="3">
                  <c:v>95.8</c:v>
                </c:pt>
                <c:pt idx="4">
                  <c:v>75.400000000000006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5ED-445B-8A12-79D6D07B181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DQ07_3!$D$1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DQ07_3!$B$2:$C$6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Mental and emotional health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DQ07_3!$D$2:$D$6</c:f>
              <c:numCache>
                <c:formatCode>General</c:formatCode>
                <c:ptCount val="5"/>
                <c:pt idx="0">
                  <c:v>83.3</c:v>
                </c:pt>
                <c:pt idx="1">
                  <c:v>81.2</c:v>
                </c:pt>
                <c:pt idx="2">
                  <c:v>96.3</c:v>
                </c:pt>
                <c:pt idx="3">
                  <c:v>93.7</c:v>
                </c:pt>
                <c:pt idx="4">
                  <c:v>94.6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34-45E2-BF76-DDCDF4DE620C}"/>
            </c:ext>
          </c:extLst>
        </c:ser>
        <c:ser>
          <c:idx val="1"/>
          <c:order val="1"/>
          <c:tx>
            <c:strRef>
              <c:f>DQ07_3!$E$1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234-45E2-BF76-DDCDF4DE620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234-45E2-BF76-DDCDF4DE620C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234-45E2-BF76-DDCDF4DE620C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234-45E2-BF76-DDCDF4DE620C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234-45E2-BF76-DDCDF4DE620C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DQ07_3!$B$2:$C$6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Mental and emotional health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DQ07_3!$E$2:$E$6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234-45E2-BF76-DDCDF4DE620C}"/>
            </c:ext>
          </c:extLst>
        </c:ser>
        <c:ser>
          <c:idx val="2"/>
          <c:order val="2"/>
          <c:tx>
            <c:strRef>
              <c:f>DQ07_3!$F$1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DQ07_3!$B$2:$C$6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Mental and emotional health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DQ07_3!$F$2:$F$6</c:f>
              <c:numCache>
                <c:formatCode>General</c:formatCode>
                <c:ptCount val="5"/>
                <c:pt idx="0">
                  <c:v>73.900000000000006</c:v>
                </c:pt>
                <c:pt idx="1">
                  <c:v>71</c:v>
                </c:pt>
                <c:pt idx="2">
                  <c:v>94.6</c:v>
                </c:pt>
                <c:pt idx="3">
                  <c:v>90.1</c:v>
                </c:pt>
                <c:pt idx="4">
                  <c:v>91.7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234-45E2-BF76-DDCDF4DE620C}"/>
            </c:ext>
          </c:extLst>
        </c:ser>
        <c:ser>
          <c:idx val="3"/>
          <c:order val="3"/>
          <c:tx>
            <c:strRef>
              <c:f>DQ07_3!$G$1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DQ07_3!$B$2:$C$6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Mental and emotional health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DQ07_3!$G$2:$G$6</c:f>
              <c:numCache>
                <c:formatCode>General</c:formatCode>
                <c:ptCount val="5"/>
                <c:pt idx="0">
                  <c:v>96.8</c:v>
                </c:pt>
                <c:pt idx="1">
                  <c:v>95.8</c:v>
                </c:pt>
                <c:pt idx="2">
                  <c:v>98.9</c:v>
                </c:pt>
                <c:pt idx="3">
                  <c:v>99</c:v>
                </c:pt>
                <c:pt idx="4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234-45E2-BF76-DDCDF4DE62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DQ07_4!$D$1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DQ07_4!$B$2:$C$5</c:f>
              <c:multiLvlStrCache>
                <c:ptCount val="4"/>
                <c:lvl>
                  <c:pt idx="0">
                    <c:v>Violence prevention (e.g., bullying, fighting, dating violence prevention)</c:v>
                  </c:pt>
                  <c:pt idx="1">
                    <c:v>Tobacco-use prevention or cessation</c:v>
                  </c:pt>
                  <c:pt idx="2">
                    <c:v>Suicide prevention</c:v>
                  </c:pt>
                  <c:pt idx="3">
                    <c:v>Sleep health (e.g., how much sleep students need, good sleeping habits)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DQ07_4!$D$2:$D$5</c:f>
              <c:numCache>
                <c:formatCode>General</c:formatCode>
                <c:ptCount val="4"/>
                <c:pt idx="0">
                  <c:v>94.5</c:v>
                </c:pt>
                <c:pt idx="1">
                  <c:v>92.1</c:v>
                </c:pt>
                <c:pt idx="2">
                  <c:v>88.2</c:v>
                </c:pt>
                <c:pt idx="3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CF-41E7-B7E0-48AC176FCAFE}"/>
            </c:ext>
          </c:extLst>
        </c:ser>
        <c:ser>
          <c:idx val="1"/>
          <c:order val="1"/>
          <c:tx>
            <c:strRef>
              <c:f>DQ07_4!$E$1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FCF-41E7-B7E0-48AC176FCAF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FCF-41E7-B7E0-48AC176FCAF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FCF-41E7-B7E0-48AC176FCAF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FCF-41E7-B7E0-48AC176FCAFE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DQ07_4!$B$2:$C$5</c:f>
              <c:multiLvlStrCache>
                <c:ptCount val="4"/>
                <c:lvl>
                  <c:pt idx="0">
                    <c:v>Violence prevention (e.g., bullying, fighting, dating violence prevention)</c:v>
                  </c:pt>
                  <c:pt idx="1">
                    <c:v>Tobacco-use prevention or cessation</c:v>
                  </c:pt>
                  <c:pt idx="2">
                    <c:v>Suicide prevention</c:v>
                  </c:pt>
                  <c:pt idx="3">
                    <c:v>Sleep health (e.g., how much sleep students need, good sleeping habits)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DQ07_4!$E$2:$E$5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FCF-41E7-B7E0-48AC176FCAFE}"/>
            </c:ext>
          </c:extLst>
        </c:ser>
        <c:ser>
          <c:idx val="2"/>
          <c:order val="2"/>
          <c:tx>
            <c:strRef>
              <c:f>DQ07_4!$F$1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DQ07_4!$B$2:$C$5</c:f>
              <c:multiLvlStrCache>
                <c:ptCount val="4"/>
                <c:lvl>
                  <c:pt idx="0">
                    <c:v>Violence prevention (e.g., bullying, fighting, dating violence prevention)</c:v>
                  </c:pt>
                  <c:pt idx="1">
                    <c:v>Tobacco-use prevention or cessation</c:v>
                  </c:pt>
                  <c:pt idx="2">
                    <c:v>Suicide prevention</c:v>
                  </c:pt>
                  <c:pt idx="3">
                    <c:v>Sleep health (e.g., how much sleep students need, good sleeping habits)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DQ07_4!$F$2:$F$5</c:f>
              <c:numCache>
                <c:formatCode>General</c:formatCode>
                <c:ptCount val="4"/>
                <c:pt idx="0">
                  <c:v>91.6</c:v>
                </c:pt>
                <c:pt idx="1">
                  <c:v>87.6</c:v>
                </c:pt>
                <c:pt idx="2">
                  <c:v>81.2</c:v>
                </c:pt>
                <c:pt idx="3">
                  <c:v>85.2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FCF-41E7-B7E0-48AC176FCAFE}"/>
            </c:ext>
          </c:extLst>
        </c:ser>
        <c:ser>
          <c:idx val="3"/>
          <c:order val="3"/>
          <c:tx>
            <c:strRef>
              <c:f>DQ07_4!$G$1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DQ07_4!$B$2:$C$5</c:f>
              <c:multiLvlStrCache>
                <c:ptCount val="4"/>
                <c:lvl>
                  <c:pt idx="0">
                    <c:v>Violence prevention (e.g., bullying, fighting, dating violence prevention)</c:v>
                  </c:pt>
                  <c:pt idx="1">
                    <c:v>Tobacco-use prevention or cessation</c:v>
                  </c:pt>
                  <c:pt idx="2">
                    <c:v>Suicide prevention</c:v>
                  </c:pt>
                  <c:pt idx="3">
                    <c:v>Sleep health (e.g., how much sleep students need, good sleeping habits)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DQ07_4!$G$2:$G$5</c:f>
              <c:numCache>
                <c:formatCode>General</c:formatCode>
                <c:ptCount val="4"/>
                <c:pt idx="0">
                  <c:v>98.9</c:v>
                </c:pt>
                <c:pt idx="1">
                  <c:v>99</c:v>
                </c:pt>
                <c:pt idx="2">
                  <c:v>99</c:v>
                </c:pt>
                <c:pt idx="3">
                  <c:v>92.4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FCF-41E7-B7E0-48AC176FCAF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DQ08_1!$D$1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DQ08_1!$B$2:$C$6</c:f>
              <c:multiLvlStrCache>
                <c:ptCount val="5"/>
                <c:lvl>
                  <c:pt idx="0">
                    <c:v>Effects of nicotine on the adolescent brain</c:v>
                  </c:pt>
                  <c:pt idx="1">
                    <c:v>Understanding the addictive nature of nicotine</c:v>
                  </c:pt>
                  <c:pt idx="2">
                    <c:v>Identifying social, economic, and cosmetic consequences of tobacco product use</c:v>
                  </c:pt>
                  <c:pt idx="3">
                    <c:v>Identifying short- and long-term health consequences of tobacco product use</c:v>
                  </c:pt>
                  <c:pt idx="4">
                    <c:v>Identifying tobacco products and the harmful substances they contain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DQ08_1!$D$2:$D$6</c:f>
              <c:numCache>
                <c:formatCode>General</c:formatCode>
                <c:ptCount val="5"/>
                <c:pt idx="0">
                  <c:v>85.9</c:v>
                </c:pt>
                <c:pt idx="1">
                  <c:v>87.9</c:v>
                </c:pt>
                <c:pt idx="2">
                  <c:v>85.2</c:v>
                </c:pt>
                <c:pt idx="3">
                  <c:v>88.7</c:v>
                </c:pt>
                <c:pt idx="4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5D-4CA8-9E0F-10CB87B9BAC8}"/>
            </c:ext>
          </c:extLst>
        </c:ser>
        <c:ser>
          <c:idx val="1"/>
          <c:order val="1"/>
          <c:tx>
            <c:strRef>
              <c:f>DQ08_1!$E$1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A5D-4CA8-9E0F-10CB87B9BAC8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A5D-4CA8-9E0F-10CB87B9BAC8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A5D-4CA8-9E0F-10CB87B9BAC8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A5D-4CA8-9E0F-10CB87B9BAC8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A5D-4CA8-9E0F-10CB87B9BAC8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DQ08_1!$B$2:$C$6</c:f>
              <c:multiLvlStrCache>
                <c:ptCount val="5"/>
                <c:lvl>
                  <c:pt idx="0">
                    <c:v>Effects of nicotine on the adolescent brain</c:v>
                  </c:pt>
                  <c:pt idx="1">
                    <c:v>Understanding the addictive nature of nicotine</c:v>
                  </c:pt>
                  <c:pt idx="2">
                    <c:v>Identifying social, economic, and cosmetic consequences of tobacco product use</c:v>
                  </c:pt>
                  <c:pt idx="3">
                    <c:v>Identifying short- and long-term health consequences of tobacco product use</c:v>
                  </c:pt>
                  <c:pt idx="4">
                    <c:v>Identifying tobacco products and the harmful substances they contain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DQ08_1!$E$2:$E$6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A5D-4CA8-9E0F-10CB87B9BAC8}"/>
            </c:ext>
          </c:extLst>
        </c:ser>
        <c:ser>
          <c:idx val="2"/>
          <c:order val="2"/>
          <c:tx>
            <c:strRef>
              <c:f>DQ08_1!$F$1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DQ08_1!$B$2:$C$6</c:f>
              <c:multiLvlStrCache>
                <c:ptCount val="5"/>
                <c:lvl>
                  <c:pt idx="0">
                    <c:v>Effects of nicotine on the adolescent brain</c:v>
                  </c:pt>
                  <c:pt idx="1">
                    <c:v>Understanding the addictive nature of nicotine</c:v>
                  </c:pt>
                  <c:pt idx="2">
                    <c:v>Identifying social, economic, and cosmetic consequences of tobacco product use</c:v>
                  </c:pt>
                  <c:pt idx="3">
                    <c:v>Identifying short- and long-term health consequences of tobacco product use</c:v>
                  </c:pt>
                  <c:pt idx="4">
                    <c:v>Identifying tobacco products and the harmful substances they contain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DQ08_1!$F$2:$F$6</c:f>
              <c:numCache>
                <c:formatCode>General</c:formatCode>
                <c:ptCount val="5"/>
                <c:pt idx="0">
                  <c:v>78.900000000000006</c:v>
                </c:pt>
                <c:pt idx="1">
                  <c:v>82.2</c:v>
                </c:pt>
                <c:pt idx="2">
                  <c:v>80.3</c:v>
                </c:pt>
                <c:pt idx="3">
                  <c:v>82.8</c:v>
                </c:pt>
                <c:pt idx="4">
                  <c:v>82.9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A5D-4CA8-9E0F-10CB87B9BAC8}"/>
            </c:ext>
          </c:extLst>
        </c:ser>
        <c:ser>
          <c:idx val="3"/>
          <c:order val="3"/>
          <c:tx>
            <c:strRef>
              <c:f>DQ08_1!$G$1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DQ08_1!$B$2:$C$6</c:f>
              <c:multiLvlStrCache>
                <c:ptCount val="5"/>
                <c:lvl>
                  <c:pt idx="0">
                    <c:v>Effects of nicotine on the adolescent brain</c:v>
                  </c:pt>
                  <c:pt idx="1">
                    <c:v>Understanding the addictive nature of nicotine</c:v>
                  </c:pt>
                  <c:pt idx="2">
                    <c:v>Identifying social, economic, and cosmetic consequences of tobacco product use</c:v>
                  </c:pt>
                  <c:pt idx="3">
                    <c:v>Identifying short- and long-term health consequences of tobacco product use</c:v>
                  </c:pt>
                  <c:pt idx="4">
                    <c:v>Identifying tobacco products and the harmful substances they contain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DQ08_1!$G$2:$G$6</c:f>
              <c:numCache>
                <c:formatCode>General</c:formatCode>
                <c:ptCount val="5"/>
                <c:pt idx="0">
                  <c:v>96.6</c:v>
                </c:pt>
                <c:pt idx="1">
                  <c:v>96.6</c:v>
                </c:pt>
                <c:pt idx="2">
                  <c:v>92.7</c:v>
                </c:pt>
                <c:pt idx="3">
                  <c:v>97.8</c:v>
                </c:pt>
                <c:pt idx="4">
                  <c:v>95.8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A5D-4CA8-9E0F-10CB87B9BA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DQ08_2!$D$1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DQ08_2!$B$2:$C$6</c:f>
              <c:multiLvlStrCache>
                <c:ptCount val="5"/>
                <c:lvl>
                  <c:pt idx="0">
                    <c:v>Making accurate assessments of how many peers use tobacco products</c:v>
                  </c:pt>
                  <c:pt idx="1">
                    <c:v>Identifying reasons why students do and do not use tobacco products</c:v>
                  </c:pt>
                  <c:pt idx="2">
                    <c:v>Understanding the social influences on tobacco product use, including media, family, peers, and culture</c:v>
                  </c:pt>
                  <c:pt idx="3">
                    <c:v>Effects of second-hand smoke and benefits of a smoke-free environment</c:v>
                  </c:pt>
                  <c:pt idx="4">
                    <c:v>Effects of tobacco product use on athletic performance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DQ08_2!$D$2:$D$6</c:f>
              <c:numCache>
                <c:formatCode>General</c:formatCode>
                <c:ptCount val="5"/>
                <c:pt idx="0">
                  <c:v>73.7</c:v>
                </c:pt>
                <c:pt idx="1">
                  <c:v>85.4</c:v>
                </c:pt>
                <c:pt idx="2">
                  <c:v>85.9</c:v>
                </c:pt>
                <c:pt idx="3">
                  <c:v>83.9</c:v>
                </c:pt>
                <c:pt idx="4">
                  <c:v>84.2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D1-49A9-820A-0818B2FFFBDA}"/>
            </c:ext>
          </c:extLst>
        </c:ser>
        <c:ser>
          <c:idx val="1"/>
          <c:order val="1"/>
          <c:tx>
            <c:strRef>
              <c:f>DQ08_2!$E$1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CD1-49A9-820A-0818B2FFFBD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CD1-49A9-820A-0818B2FFFBD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CD1-49A9-820A-0818B2FFFBDA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CD1-49A9-820A-0818B2FFFBDA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CD1-49A9-820A-0818B2FFFBDA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DQ08_2!$B$2:$C$6</c:f>
              <c:multiLvlStrCache>
                <c:ptCount val="5"/>
                <c:lvl>
                  <c:pt idx="0">
                    <c:v>Making accurate assessments of how many peers use tobacco products</c:v>
                  </c:pt>
                  <c:pt idx="1">
                    <c:v>Identifying reasons why students do and do not use tobacco products</c:v>
                  </c:pt>
                  <c:pt idx="2">
                    <c:v>Understanding the social influences on tobacco product use, including media, family, peers, and culture</c:v>
                  </c:pt>
                  <c:pt idx="3">
                    <c:v>Effects of second-hand smoke and benefits of a smoke-free environment</c:v>
                  </c:pt>
                  <c:pt idx="4">
                    <c:v>Effects of tobacco product use on athletic performance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DQ08_2!$E$2:$E$6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CD1-49A9-820A-0818B2FFFBDA}"/>
            </c:ext>
          </c:extLst>
        </c:ser>
        <c:ser>
          <c:idx val="2"/>
          <c:order val="2"/>
          <c:tx>
            <c:strRef>
              <c:f>DQ08_2!$F$1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DQ08_2!$B$2:$C$6</c:f>
              <c:multiLvlStrCache>
                <c:ptCount val="5"/>
                <c:lvl>
                  <c:pt idx="0">
                    <c:v>Making accurate assessments of how many peers use tobacco products</c:v>
                  </c:pt>
                  <c:pt idx="1">
                    <c:v>Identifying reasons why students do and do not use tobacco products</c:v>
                  </c:pt>
                  <c:pt idx="2">
                    <c:v>Understanding the social influences on tobacco product use, including media, family, peers, and culture</c:v>
                  </c:pt>
                  <c:pt idx="3">
                    <c:v>Effects of second-hand smoke and benefits of a smoke-free environment</c:v>
                  </c:pt>
                  <c:pt idx="4">
                    <c:v>Effects of tobacco product use on athletic performance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DQ08_2!$F$2:$F$6</c:f>
              <c:numCache>
                <c:formatCode>General</c:formatCode>
                <c:ptCount val="5"/>
                <c:pt idx="0">
                  <c:v>69.599999999999994</c:v>
                </c:pt>
                <c:pt idx="1">
                  <c:v>80.099999999999994</c:v>
                </c:pt>
                <c:pt idx="2">
                  <c:v>80.8</c:v>
                </c:pt>
                <c:pt idx="3">
                  <c:v>78.2</c:v>
                </c:pt>
                <c:pt idx="4">
                  <c:v>78.8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CD1-49A9-820A-0818B2FFFBDA}"/>
            </c:ext>
          </c:extLst>
        </c:ser>
        <c:ser>
          <c:idx val="3"/>
          <c:order val="3"/>
          <c:tx>
            <c:strRef>
              <c:f>DQ08_2!$G$1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DQ08_2!$B$2:$C$6</c:f>
              <c:multiLvlStrCache>
                <c:ptCount val="5"/>
                <c:lvl>
                  <c:pt idx="0">
                    <c:v>Making accurate assessments of how many peers use tobacco products</c:v>
                  </c:pt>
                  <c:pt idx="1">
                    <c:v>Identifying reasons why students do and do not use tobacco products</c:v>
                  </c:pt>
                  <c:pt idx="2">
                    <c:v>Understanding the social influences on tobacco product use, including media, family, peers, and culture</c:v>
                  </c:pt>
                  <c:pt idx="3">
                    <c:v>Effects of second-hand smoke and benefits of a smoke-free environment</c:v>
                  </c:pt>
                  <c:pt idx="4">
                    <c:v>Effects of tobacco product use on athletic performance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DQ08_2!$G$2:$G$6</c:f>
              <c:numCache>
                <c:formatCode>General</c:formatCode>
                <c:ptCount val="5"/>
                <c:pt idx="0">
                  <c:v>79.900000000000006</c:v>
                </c:pt>
                <c:pt idx="1">
                  <c:v>93.4</c:v>
                </c:pt>
                <c:pt idx="2">
                  <c:v>93.5</c:v>
                </c:pt>
                <c:pt idx="3">
                  <c:v>92.4</c:v>
                </c:pt>
                <c:pt idx="4">
                  <c:v>92.4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CD1-49A9-820A-0818B2FFFBD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DQ08_3!$D$1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DQ08_3!$B$2:$C$6</c:f>
              <c:multiLvlStrCache>
                <c:ptCount val="5"/>
                <c:lvl>
                  <c:pt idx="0">
                    <c:v>Identifying harmful effects of tobacco product use on fetal development</c:v>
                  </c:pt>
                  <c:pt idx="1">
                    <c:v>Supporting others who abstain from or want to quit using tobacco products</c:v>
                  </c:pt>
                  <c:pt idx="2">
                    <c:v>Finding valid information and services related to tobacco-use prevention and cessation</c:v>
                  </c:pt>
                  <c:pt idx="3">
                    <c:v>Using goal-setting and decision-making skills related to not using tobacco products</c:v>
                  </c:pt>
                  <c:pt idx="4">
                    <c:v>Using interpersonal communication skills to avoid tobacco product use (e.g., refusal skills, assertiveness)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DQ08_3!$D$2:$D$6</c:f>
              <c:numCache>
                <c:formatCode>General</c:formatCode>
                <c:ptCount val="5"/>
                <c:pt idx="0">
                  <c:v>76.5</c:v>
                </c:pt>
                <c:pt idx="1">
                  <c:v>80.599999999999994</c:v>
                </c:pt>
                <c:pt idx="2">
                  <c:v>79</c:v>
                </c:pt>
                <c:pt idx="3">
                  <c:v>83.9</c:v>
                </c:pt>
                <c:pt idx="4">
                  <c:v>87.1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C9-4103-BBB1-28F2AED43C16}"/>
            </c:ext>
          </c:extLst>
        </c:ser>
        <c:ser>
          <c:idx val="1"/>
          <c:order val="1"/>
          <c:tx>
            <c:strRef>
              <c:f>DQ08_3!$E$1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3C9-4103-BBB1-28F2AED43C1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3C9-4103-BBB1-28F2AED43C1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3C9-4103-BBB1-28F2AED43C16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3C9-4103-BBB1-28F2AED43C16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3C9-4103-BBB1-28F2AED43C16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DQ08_3!$B$2:$C$6</c:f>
              <c:multiLvlStrCache>
                <c:ptCount val="5"/>
                <c:lvl>
                  <c:pt idx="0">
                    <c:v>Identifying harmful effects of tobacco product use on fetal development</c:v>
                  </c:pt>
                  <c:pt idx="1">
                    <c:v>Supporting others who abstain from or want to quit using tobacco products</c:v>
                  </c:pt>
                  <c:pt idx="2">
                    <c:v>Finding valid information and services related to tobacco-use prevention and cessation</c:v>
                  </c:pt>
                  <c:pt idx="3">
                    <c:v>Using goal-setting and decision-making skills related to not using tobacco products</c:v>
                  </c:pt>
                  <c:pt idx="4">
                    <c:v>Using interpersonal communication skills to avoid tobacco product use (e.g., refusal skills, assertiveness)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DQ08_3!$E$2:$E$6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3C9-4103-BBB1-28F2AED43C16}"/>
            </c:ext>
          </c:extLst>
        </c:ser>
        <c:ser>
          <c:idx val="2"/>
          <c:order val="2"/>
          <c:tx>
            <c:strRef>
              <c:f>DQ08_3!$F$1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DQ08_3!$B$2:$C$6</c:f>
              <c:multiLvlStrCache>
                <c:ptCount val="5"/>
                <c:lvl>
                  <c:pt idx="0">
                    <c:v>Identifying harmful effects of tobacco product use on fetal development</c:v>
                  </c:pt>
                  <c:pt idx="1">
                    <c:v>Supporting others who abstain from or want to quit using tobacco products</c:v>
                  </c:pt>
                  <c:pt idx="2">
                    <c:v>Finding valid information and services related to tobacco-use prevention and cessation</c:v>
                  </c:pt>
                  <c:pt idx="3">
                    <c:v>Using goal-setting and decision-making skills related to not using tobacco products</c:v>
                  </c:pt>
                  <c:pt idx="4">
                    <c:v>Using interpersonal communication skills to avoid tobacco product use (e.g., refusal skills, assertiveness)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DQ08_3!$F$2:$F$6</c:f>
              <c:numCache>
                <c:formatCode>General</c:formatCode>
                <c:ptCount val="5"/>
                <c:pt idx="0">
                  <c:v>68.2</c:v>
                </c:pt>
                <c:pt idx="1">
                  <c:v>74.8</c:v>
                </c:pt>
                <c:pt idx="2">
                  <c:v>71.8</c:v>
                </c:pt>
                <c:pt idx="3">
                  <c:v>78.8</c:v>
                </c:pt>
                <c:pt idx="4">
                  <c:v>81.3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3C9-4103-BBB1-28F2AED43C16}"/>
            </c:ext>
          </c:extLst>
        </c:ser>
        <c:ser>
          <c:idx val="3"/>
          <c:order val="3"/>
          <c:tx>
            <c:strRef>
              <c:f>DQ08_3!$G$1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DQ08_3!$B$2:$C$6</c:f>
              <c:multiLvlStrCache>
                <c:ptCount val="5"/>
                <c:lvl>
                  <c:pt idx="0">
                    <c:v>Identifying harmful effects of tobacco product use on fetal development</c:v>
                  </c:pt>
                  <c:pt idx="1">
                    <c:v>Supporting others who abstain from or want to quit using tobacco products</c:v>
                  </c:pt>
                  <c:pt idx="2">
                    <c:v>Finding valid information and services related to tobacco-use prevention and cessation</c:v>
                  </c:pt>
                  <c:pt idx="3">
                    <c:v>Using goal-setting and decision-making skills related to not using tobacco products</c:v>
                  </c:pt>
                  <c:pt idx="4">
                    <c:v>Using interpersonal communication skills to avoid tobacco product use (e.g., refusal skills, assertiveness)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DQ08_3!$G$2:$G$6</c:f>
              <c:numCache>
                <c:formatCode>General</c:formatCode>
                <c:ptCount val="5"/>
                <c:pt idx="0">
                  <c:v>89.2</c:v>
                </c:pt>
                <c:pt idx="1">
                  <c:v>89.3</c:v>
                </c:pt>
                <c:pt idx="2">
                  <c:v>90.2</c:v>
                </c:pt>
                <c:pt idx="3">
                  <c:v>91.6</c:v>
                </c:pt>
                <c:pt idx="4">
                  <c:v>95.8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3C9-4103-BBB1-28F2AED43C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DQ08_4!$D$1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DQ08_4!$B$2:$C$5</c:f>
              <c:multiLvlStrCache>
                <c:ptCount val="4"/>
                <c:lvl>
                  <c:pt idx="0">
                    <c:v>Benefits of tobacco product cessation programs</c:v>
                  </c:pt>
                  <c:pt idx="1">
                    <c:v>Understanding school policies and community laws related to the sale and use of tobacco products</c:v>
                  </c:pt>
                  <c:pt idx="2">
                    <c:v>How addiction to tobacco products can be treated</c:v>
                  </c:pt>
                  <c:pt idx="3">
                    <c:v>Relationship between using tobacco products and alcohol or other drugs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DQ08_4!$D$2:$D$5</c:f>
              <c:numCache>
                <c:formatCode>General</c:formatCode>
                <c:ptCount val="4"/>
                <c:pt idx="0">
                  <c:v>71.3</c:v>
                </c:pt>
                <c:pt idx="1">
                  <c:v>83.4</c:v>
                </c:pt>
                <c:pt idx="2">
                  <c:v>82.8</c:v>
                </c:pt>
                <c:pt idx="3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46-4465-B235-68D4A5D7EA5D}"/>
            </c:ext>
          </c:extLst>
        </c:ser>
        <c:ser>
          <c:idx val="1"/>
          <c:order val="1"/>
          <c:tx>
            <c:strRef>
              <c:f>DQ08_4!$E$1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946-4465-B235-68D4A5D7EA5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946-4465-B235-68D4A5D7EA5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946-4465-B235-68D4A5D7EA5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946-4465-B235-68D4A5D7EA5D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DQ08_4!$B$2:$C$5</c:f>
              <c:multiLvlStrCache>
                <c:ptCount val="4"/>
                <c:lvl>
                  <c:pt idx="0">
                    <c:v>Benefits of tobacco product cessation programs</c:v>
                  </c:pt>
                  <c:pt idx="1">
                    <c:v>Understanding school policies and community laws related to the sale and use of tobacco products</c:v>
                  </c:pt>
                  <c:pt idx="2">
                    <c:v>How addiction to tobacco products can be treated</c:v>
                  </c:pt>
                  <c:pt idx="3">
                    <c:v>Relationship between using tobacco products and alcohol or other drugs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DQ08_4!$E$2:$E$5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946-4465-B235-68D4A5D7EA5D}"/>
            </c:ext>
          </c:extLst>
        </c:ser>
        <c:ser>
          <c:idx val="2"/>
          <c:order val="2"/>
          <c:tx>
            <c:strRef>
              <c:f>DQ08_4!$F$1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DQ08_4!$B$2:$C$5</c:f>
              <c:multiLvlStrCache>
                <c:ptCount val="4"/>
                <c:lvl>
                  <c:pt idx="0">
                    <c:v>Benefits of tobacco product cessation programs</c:v>
                  </c:pt>
                  <c:pt idx="1">
                    <c:v>Understanding school policies and community laws related to the sale and use of tobacco products</c:v>
                  </c:pt>
                  <c:pt idx="2">
                    <c:v>How addiction to tobacco products can be treated</c:v>
                  </c:pt>
                  <c:pt idx="3">
                    <c:v>Relationship between using tobacco products and alcohol or other drugs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DQ08_4!$F$2:$F$5</c:f>
              <c:numCache>
                <c:formatCode>General</c:formatCode>
                <c:ptCount val="4"/>
                <c:pt idx="0">
                  <c:v>61.6</c:v>
                </c:pt>
                <c:pt idx="1">
                  <c:v>77.099999999999994</c:v>
                </c:pt>
                <c:pt idx="2">
                  <c:v>73.599999999999994</c:v>
                </c:pt>
                <c:pt idx="3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946-4465-B235-68D4A5D7EA5D}"/>
            </c:ext>
          </c:extLst>
        </c:ser>
        <c:ser>
          <c:idx val="3"/>
          <c:order val="3"/>
          <c:tx>
            <c:strRef>
              <c:f>DQ08_4!$G$1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DQ08_4!$B$2:$C$5</c:f>
              <c:multiLvlStrCache>
                <c:ptCount val="4"/>
                <c:lvl>
                  <c:pt idx="0">
                    <c:v>Benefits of tobacco product cessation programs</c:v>
                  </c:pt>
                  <c:pt idx="1">
                    <c:v>Understanding school policies and community laws related to the sale and use of tobacco products</c:v>
                  </c:pt>
                  <c:pt idx="2">
                    <c:v>How addiction to tobacco products can be treated</c:v>
                  </c:pt>
                  <c:pt idx="3">
                    <c:v>Relationship between using tobacco products and alcohol or other drugs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DQ08_4!$G$2:$G$5</c:f>
              <c:numCache>
                <c:formatCode>General</c:formatCode>
                <c:ptCount val="4"/>
                <c:pt idx="0">
                  <c:v>86</c:v>
                </c:pt>
                <c:pt idx="1">
                  <c:v>92.7</c:v>
                </c:pt>
                <c:pt idx="2">
                  <c:v>96.8</c:v>
                </c:pt>
                <c:pt idx="3">
                  <c:v>93.5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946-4465-B235-68D4A5D7EA5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DQ08N_1!$D$1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DQ08N_1!$D$2</c:f>
              <c:numCache>
                <c:formatCode>General</c:formatCode>
                <c:ptCount val="1"/>
                <c:pt idx="0">
                  <c:v>59.1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7D-40A9-93E4-C35F4938568D}"/>
            </c:ext>
          </c:extLst>
        </c:ser>
        <c:ser>
          <c:idx val="1"/>
          <c:order val="1"/>
          <c:tx>
            <c:strRef>
              <c:f>DQ08N_1!$E$1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B7D-40A9-93E4-C35F4938568D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DQ08N_1!$E$2</c:f>
              <c:numCache>
                <c:formatCode>General</c:formatCode>
                <c:ptCount val="1"/>
                <c:pt idx="0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7D-40A9-93E4-C35F4938568D}"/>
            </c:ext>
          </c:extLst>
        </c:ser>
        <c:ser>
          <c:idx val="2"/>
          <c:order val="2"/>
          <c:tx>
            <c:strRef>
              <c:f>DQ08N_1!$F$1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DQ08N_1!$F$2</c:f>
              <c:numCache>
                <c:formatCode>General</c:formatCode>
                <c:ptCount val="1"/>
                <c:pt idx="0">
                  <c:v>50.7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B7D-40A9-93E4-C35F4938568D}"/>
            </c:ext>
          </c:extLst>
        </c:ser>
        <c:ser>
          <c:idx val="3"/>
          <c:order val="3"/>
          <c:tx>
            <c:strRef>
              <c:f>DQ08N_1!$G$1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DQ08N_1!$G$2</c:f>
              <c:numCache>
                <c:formatCode>General</c:formatCode>
                <c:ptCount val="1"/>
                <c:pt idx="0">
                  <c:v>71.8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B7D-40A9-93E4-C35F4938568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DQ01N_1!$D$1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DQ01N_1!$D$2</c:f>
              <c:numCache>
                <c:formatCode>General</c:formatCode>
                <c:ptCount val="1"/>
                <c:pt idx="0">
                  <c:v>55.8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0D-4DAF-8C2E-DEC2A8A51F16}"/>
            </c:ext>
          </c:extLst>
        </c:ser>
        <c:ser>
          <c:idx val="1"/>
          <c:order val="1"/>
          <c:tx>
            <c:strRef>
              <c:f>DQ01N_1!$E$1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D0D-4DAF-8C2E-DEC2A8A51F16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DQ01N_1!$E$2</c:f>
              <c:numCache>
                <c:formatCode>General</c:formatCode>
                <c:ptCount val="1"/>
                <c:pt idx="0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0D-4DAF-8C2E-DEC2A8A51F16}"/>
            </c:ext>
          </c:extLst>
        </c:ser>
        <c:ser>
          <c:idx val="2"/>
          <c:order val="2"/>
          <c:tx>
            <c:strRef>
              <c:f>DQ01N_1!$F$1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DQ01N_1!$F$2</c:f>
              <c:numCache>
                <c:formatCode>General</c:formatCode>
                <c:ptCount val="1"/>
                <c:pt idx="0">
                  <c:v>67.400000000000006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D0D-4DAF-8C2E-DEC2A8A51F16}"/>
            </c:ext>
          </c:extLst>
        </c:ser>
        <c:ser>
          <c:idx val="3"/>
          <c:order val="3"/>
          <c:tx>
            <c:strRef>
              <c:f>DQ01N_1!$G$1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DQ01N_1!$G$2</c:f>
              <c:numCache>
                <c:formatCode>General</c:formatCode>
                <c:ptCount val="1"/>
                <c:pt idx="0">
                  <c:v>38.700000000000003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0D-4DAF-8C2E-DEC2A8A51F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DQ09_1!$D$1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DQ09_1!$B$2:$C$6</c:f>
              <c:multiLvlStrCache>
                <c:ptCount val="5"/>
                <c:lvl>
                  <c:pt idx="0">
                    <c:v>Electronic vapor products (e.g., e-cigarettes, vapes, vape pens, e-hookahs, mods, or brands such as JUUL)</c:v>
                  </c:pt>
                  <c:pt idx="1">
                    <c:v>Pipes</c:v>
                  </c:pt>
                  <c:pt idx="2">
                    <c:v>Cigars, little cigars, or cigarillos</c:v>
                  </c:pt>
                  <c:pt idx="3">
                    <c:v>Smokeless tobacco (e.g., chewing tobacco, snuff, dip, snus, dissolvable tobacco)</c:v>
                  </c:pt>
                  <c:pt idx="4">
                    <c:v>Cigarettes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DQ09_1!$D$2:$D$6</c:f>
              <c:numCache>
                <c:formatCode>General</c:formatCode>
                <c:ptCount val="5"/>
                <c:pt idx="0">
                  <c:v>89</c:v>
                </c:pt>
                <c:pt idx="1">
                  <c:v>70.2</c:v>
                </c:pt>
                <c:pt idx="2">
                  <c:v>74.099999999999994</c:v>
                </c:pt>
                <c:pt idx="3">
                  <c:v>83.7</c:v>
                </c:pt>
                <c:pt idx="4">
                  <c:v>87.4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F4-4EAB-92A8-C05758A69CA3}"/>
            </c:ext>
          </c:extLst>
        </c:ser>
        <c:ser>
          <c:idx val="1"/>
          <c:order val="1"/>
          <c:tx>
            <c:strRef>
              <c:f>DQ09_1!$E$1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2F4-4EAB-92A8-C05758A69CA3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2F4-4EAB-92A8-C05758A69CA3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2F4-4EAB-92A8-C05758A69CA3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2F4-4EAB-92A8-C05758A69CA3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2F4-4EAB-92A8-C05758A69CA3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DQ09_1!$B$2:$C$6</c:f>
              <c:multiLvlStrCache>
                <c:ptCount val="5"/>
                <c:lvl>
                  <c:pt idx="0">
                    <c:v>Electronic vapor products (e.g., e-cigarettes, vapes, vape pens, e-hookahs, mods, or brands such as JUUL)</c:v>
                  </c:pt>
                  <c:pt idx="1">
                    <c:v>Pipes</c:v>
                  </c:pt>
                  <c:pt idx="2">
                    <c:v>Cigars, little cigars, or cigarillos</c:v>
                  </c:pt>
                  <c:pt idx="3">
                    <c:v>Smokeless tobacco (e.g., chewing tobacco, snuff, dip, snus, dissolvable tobacco)</c:v>
                  </c:pt>
                  <c:pt idx="4">
                    <c:v>Cigarettes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DQ09_1!$E$2:$E$6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2F4-4EAB-92A8-C05758A69CA3}"/>
            </c:ext>
          </c:extLst>
        </c:ser>
        <c:ser>
          <c:idx val="2"/>
          <c:order val="2"/>
          <c:tx>
            <c:strRef>
              <c:f>DQ09_1!$F$1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DQ09_1!$B$2:$C$6</c:f>
              <c:multiLvlStrCache>
                <c:ptCount val="5"/>
                <c:lvl>
                  <c:pt idx="0">
                    <c:v>Electronic vapor products (e.g., e-cigarettes, vapes, vape pens, e-hookahs, mods, or brands such as JUUL)</c:v>
                  </c:pt>
                  <c:pt idx="1">
                    <c:v>Pipes</c:v>
                  </c:pt>
                  <c:pt idx="2">
                    <c:v>Cigars, little cigars, or cigarillos</c:v>
                  </c:pt>
                  <c:pt idx="3">
                    <c:v>Smokeless tobacco (e.g., chewing tobacco, snuff, dip, snus, dissolvable tobacco)</c:v>
                  </c:pt>
                  <c:pt idx="4">
                    <c:v>Cigarettes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DQ09_1!$F$2:$F$6</c:f>
              <c:numCache>
                <c:formatCode>General</c:formatCode>
                <c:ptCount val="5"/>
                <c:pt idx="0">
                  <c:v>82.6</c:v>
                </c:pt>
                <c:pt idx="1">
                  <c:v>65.099999999999994</c:v>
                </c:pt>
                <c:pt idx="2">
                  <c:v>69.8</c:v>
                </c:pt>
                <c:pt idx="3">
                  <c:v>77.2</c:v>
                </c:pt>
                <c:pt idx="4">
                  <c:v>81.2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2F4-4EAB-92A8-C05758A69CA3}"/>
            </c:ext>
          </c:extLst>
        </c:ser>
        <c:ser>
          <c:idx val="3"/>
          <c:order val="3"/>
          <c:tx>
            <c:strRef>
              <c:f>DQ09_1!$G$1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DQ09_1!$B$2:$C$6</c:f>
              <c:multiLvlStrCache>
                <c:ptCount val="5"/>
                <c:lvl>
                  <c:pt idx="0">
                    <c:v>Electronic vapor products (e.g., e-cigarettes, vapes, vape pens, e-hookahs, mods, or brands such as JUUL)</c:v>
                  </c:pt>
                  <c:pt idx="1">
                    <c:v>Pipes</c:v>
                  </c:pt>
                  <c:pt idx="2">
                    <c:v>Cigars, little cigars, or cigarillos</c:v>
                  </c:pt>
                  <c:pt idx="3">
                    <c:v>Smokeless tobacco (e.g., chewing tobacco, snuff, dip, snus, dissolvable tobacco)</c:v>
                  </c:pt>
                  <c:pt idx="4">
                    <c:v>Cigarettes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DQ09_1!$G$2:$G$6</c:f>
              <c:numCache>
                <c:formatCode>General</c:formatCode>
                <c:ptCount val="5"/>
                <c:pt idx="0">
                  <c:v>99</c:v>
                </c:pt>
                <c:pt idx="1">
                  <c:v>78</c:v>
                </c:pt>
                <c:pt idx="2">
                  <c:v>80.8</c:v>
                </c:pt>
                <c:pt idx="3">
                  <c:v>93.7</c:v>
                </c:pt>
                <c:pt idx="4">
                  <c:v>96.9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2F4-4EAB-92A8-C05758A69CA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DQ10_1!$D$1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DQ10_1!$B$2:$C$6</c:f>
              <c:multiLvlStrCache>
                <c:ptCount val="5"/>
                <c:lvl>
                  <c:pt idx="0">
                    <c:v>Identifying reasons why individuals choose to use or not to use alcohol and other drugs</c:v>
                  </c:pt>
                  <c:pt idx="1">
                    <c:v>Alcohol and other drug use as an unhealthy way to manage weight</c:v>
                  </c:pt>
                  <c:pt idx="2">
                    <c:v>Situations that lead to the use of alcohol and other drugs</c:v>
                  </c:pt>
                  <c:pt idx="3">
                    <c:v>Harmful short- and long-term physical, psychological, and social effects of using alcohol and other drugs</c:v>
                  </c:pt>
                  <c:pt idx="4">
                    <c:v>Differences between proper use and abuse of over-the-counter medicines and prescription medicines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DQ10_1!$D$2:$D$6</c:f>
              <c:numCache>
                <c:formatCode>General</c:formatCode>
                <c:ptCount val="5"/>
                <c:pt idx="0">
                  <c:v>89.8</c:v>
                </c:pt>
                <c:pt idx="1">
                  <c:v>67.3</c:v>
                </c:pt>
                <c:pt idx="2">
                  <c:v>89.3</c:v>
                </c:pt>
                <c:pt idx="3">
                  <c:v>89.7</c:v>
                </c:pt>
                <c:pt idx="4">
                  <c:v>85.2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45-4F35-8210-2B53206BAB88}"/>
            </c:ext>
          </c:extLst>
        </c:ser>
        <c:ser>
          <c:idx val="1"/>
          <c:order val="1"/>
          <c:tx>
            <c:strRef>
              <c:f>DQ10_1!$E$1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745-4F35-8210-2B53206BAB88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745-4F35-8210-2B53206BAB88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745-4F35-8210-2B53206BAB88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745-4F35-8210-2B53206BAB88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745-4F35-8210-2B53206BAB88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DQ10_1!$B$2:$C$6</c:f>
              <c:multiLvlStrCache>
                <c:ptCount val="5"/>
                <c:lvl>
                  <c:pt idx="0">
                    <c:v>Identifying reasons why individuals choose to use or not to use alcohol and other drugs</c:v>
                  </c:pt>
                  <c:pt idx="1">
                    <c:v>Alcohol and other drug use as an unhealthy way to manage weight</c:v>
                  </c:pt>
                  <c:pt idx="2">
                    <c:v>Situations that lead to the use of alcohol and other drugs</c:v>
                  </c:pt>
                  <c:pt idx="3">
                    <c:v>Harmful short- and long-term physical, psychological, and social effects of using alcohol and other drugs</c:v>
                  </c:pt>
                  <c:pt idx="4">
                    <c:v>Differences between proper use and abuse of over-the-counter medicines and prescription medicines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DQ10_1!$E$2:$E$6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745-4F35-8210-2B53206BAB88}"/>
            </c:ext>
          </c:extLst>
        </c:ser>
        <c:ser>
          <c:idx val="2"/>
          <c:order val="2"/>
          <c:tx>
            <c:strRef>
              <c:f>DQ10_1!$F$1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DQ10_1!$B$2:$C$6</c:f>
              <c:multiLvlStrCache>
                <c:ptCount val="5"/>
                <c:lvl>
                  <c:pt idx="0">
                    <c:v>Identifying reasons why individuals choose to use or not to use alcohol and other drugs</c:v>
                  </c:pt>
                  <c:pt idx="1">
                    <c:v>Alcohol and other drug use as an unhealthy way to manage weight</c:v>
                  </c:pt>
                  <c:pt idx="2">
                    <c:v>Situations that lead to the use of alcohol and other drugs</c:v>
                  </c:pt>
                  <c:pt idx="3">
                    <c:v>Harmful short- and long-term physical, psychological, and social effects of using alcohol and other drugs</c:v>
                  </c:pt>
                  <c:pt idx="4">
                    <c:v>Differences between proper use and abuse of over-the-counter medicines and prescription medicines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DQ10_1!$F$2:$F$6</c:f>
              <c:numCache>
                <c:formatCode>General</c:formatCode>
                <c:ptCount val="5"/>
                <c:pt idx="0">
                  <c:v>85.1</c:v>
                </c:pt>
                <c:pt idx="1">
                  <c:v>63.1</c:v>
                </c:pt>
                <c:pt idx="2">
                  <c:v>83.7</c:v>
                </c:pt>
                <c:pt idx="3">
                  <c:v>84.4</c:v>
                </c:pt>
                <c:pt idx="4">
                  <c:v>78.900000000000006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745-4F35-8210-2B53206BAB88}"/>
            </c:ext>
          </c:extLst>
        </c:ser>
        <c:ser>
          <c:idx val="3"/>
          <c:order val="3"/>
          <c:tx>
            <c:strRef>
              <c:f>DQ10_1!$G$1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DQ10_1!$B$2:$C$6</c:f>
              <c:multiLvlStrCache>
                <c:ptCount val="5"/>
                <c:lvl>
                  <c:pt idx="0">
                    <c:v>Identifying reasons why individuals choose to use or not to use alcohol and other drugs</c:v>
                  </c:pt>
                  <c:pt idx="1">
                    <c:v>Alcohol and other drug use as an unhealthy way to manage weight</c:v>
                  </c:pt>
                  <c:pt idx="2">
                    <c:v>Situations that lead to the use of alcohol and other drugs</c:v>
                  </c:pt>
                  <c:pt idx="3">
                    <c:v>Harmful short- and long-term physical, psychological, and social effects of using alcohol and other drugs</c:v>
                  </c:pt>
                  <c:pt idx="4">
                    <c:v>Differences between proper use and abuse of over-the-counter medicines and prescription medicines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DQ10_1!$G$2:$G$6</c:f>
              <c:numCache>
                <c:formatCode>General</c:formatCode>
                <c:ptCount val="5"/>
                <c:pt idx="0">
                  <c:v>96.9</c:v>
                </c:pt>
                <c:pt idx="1">
                  <c:v>73.7</c:v>
                </c:pt>
                <c:pt idx="2">
                  <c:v>97.9</c:v>
                </c:pt>
                <c:pt idx="3">
                  <c:v>97.9</c:v>
                </c:pt>
                <c:pt idx="4">
                  <c:v>94.8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745-4F35-8210-2B53206BAB8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DQ10_2!$D$1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DQ10_2!$B$2:$C$5</c:f>
              <c:multiLvlStrCache>
                <c:ptCount val="4"/>
                <c:lvl>
                  <c:pt idx="0">
                    <c:v>How to persuade and support others to be alcohol and other drug free</c:v>
                  </c:pt>
                  <c:pt idx="1">
                    <c:v>Understanding the social influences on alcohol and other drug use, including media, family, peers, and culture</c:v>
                  </c:pt>
                  <c:pt idx="2">
                    <c:v>Supporting others who abstain from or want to quit using alcohol and other drugs</c:v>
                  </c:pt>
                  <c:pt idx="3">
                    <c:v>Using interpersonal communication skills to avoid alcohol and other drug use (e.g., refusal skills, assertiveness)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DQ10_2!$D$2:$D$5</c:f>
              <c:numCache>
                <c:formatCode>General</c:formatCode>
                <c:ptCount val="4"/>
                <c:pt idx="0">
                  <c:v>84</c:v>
                </c:pt>
                <c:pt idx="1">
                  <c:v>89.7</c:v>
                </c:pt>
                <c:pt idx="2">
                  <c:v>84.1</c:v>
                </c:pt>
                <c:pt idx="3">
                  <c:v>89.7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C5-4B3F-9CD1-51454278A3DC}"/>
            </c:ext>
          </c:extLst>
        </c:ser>
        <c:ser>
          <c:idx val="1"/>
          <c:order val="1"/>
          <c:tx>
            <c:strRef>
              <c:f>DQ10_2!$E$1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4C5-4B3F-9CD1-51454278A3D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4C5-4B3F-9CD1-51454278A3DC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4C5-4B3F-9CD1-51454278A3DC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4C5-4B3F-9CD1-51454278A3DC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DQ10_2!$B$2:$C$5</c:f>
              <c:multiLvlStrCache>
                <c:ptCount val="4"/>
                <c:lvl>
                  <c:pt idx="0">
                    <c:v>How to persuade and support others to be alcohol and other drug free</c:v>
                  </c:pt>
                  <c:pt idx="1">
                    <c:v>Understanding the social influences on alcohol and other drug use, including media, family, peers, and culture</c:v>
                  </c:pt>
                  <c:pt idx="2">
                    <c:v>Supporting others who abstain from or want to quit using alcohol and other drugs</c:v>
                  </c:pt>
                  <c:pt idx="3">
                    <c:v>Using interpersonal communication skills to avoid alcohol and other drug use (e.g., refusal skills, assertiveness)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DQ10_2!$E$2:$E$5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4C5-4B3F-9CD1-51454278A3DC}"/>
            </c:ext>
          </c:extLst>
        </c:ser>
        <c:ser>
          <c:idx val="2"/>
          <c:order val="2"/>
          <c:tx>
            <c:strRef>
              <c:f>DQ10_2!$F$1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DQ10_2!$B$2:$C$5</c:f>
              <c:multiLvlStrCache>
                <c:ptCount val="4"/>
                <c:lvl>
                  <c:pt idx="0">
                    <c:v>How to persuade and support others to be alcohol and other drug free</c:v>
                  </c:pt>
                  <c:pt idx="1">
                    <c:v>Understanding the social influences on alcohol and other drug use, including media, family, peers, and culture</c:v>
                  </c:pt>
                  <c:pt idx="2">
                    <c:v>Supporting others who abstain from or want to quit using alcohol and other drugs</c:v>
                  </c:pt>
                  <c:pt idx="3">
                    <c:v>Using interpersonal communication skills to avoid alcohol and other drug use (e.g., refusal skills, assertiveness)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DQ10_2!$F$2:$F$5</c:f>
              <c:numCache>
                <c:formatCode>General</c:formatCode>
                <c:ptCount val="4"/>
                <c:pt idx="0">
                  <c:v>79.900000000000006</c:v>
                </c:pt>
                <c:pt idx="1">
                  <c:v>84.4</c:v>
                </c:pt>
                <c:pt idx="2">
                  <c:v>77.900000000000006</c:v>
                </c:pt>
                <c:pt idx="3">
                  <c:v>84.9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4C5-4B3F-9CD1-51454278A3DC}"/>
            </c:ext>
          </c:extLst>
        </c:ser>
        <c:ser>
          <c:idx val="3"/>
          <c:order val="3"/>
          <c:tx>
            <c:strRef>
              <c:f>DQ10_2!$G$1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DQ10_2!$B$2:$C$5</c:f>
              <c:multiLvlStrCache>
                <c:ptCount val="4"/>
                <c:lvl>
                  <c:pt idx="0">
                    <c:v>How to persuade and support others to be alcohol and other drug free</c:v>
                  </c:pt>
                  <c:pt idx="1">
                    <c:v>Understanding the social influences on alcohol and other drug use, including media, family, peers, and culture</c:v>
                  </c:pt>
                  <c:pt idx="2">
                    <c:v>Supporting others who abstain from or want to quit using alcohol and other drugs</c:v>
                  </c:pt>
                  <c:pt idx="3">
                    <c:v>Using interpersonal communication skills to avoid alcohol and other drug use (e.g., refusal skills, assertiveness)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DQ10_2!$G$2:$G$5</c:f>
              <c:numCache>
                <c:formatCode>General</c:formatCode>
                <c:ptCount val="4"/>
                <c:pt idx="0">
                  <c:v>90.3</c:v>
                </c:pt>
                <c:pt idx="1">
                  <c:v>97.9</c:v>
                </c:pt>
                <c:pt idx="2">
                  <c:v>93.7</c:v>
                </c:pt>
                <c:pt idx="3">
                  <c:v>96.8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4C5-4B3F-9CD1-51454278A3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DQ11_1_1!$D$1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DQ11_1_1!$B$2:$C$6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DQ11_1_1!$D$2:$D$6</c:f>
              <c:numCache>
                <c:formatCode>General</c:formatCode>
                <c:ptCount val="5"/>
                <c:pt idx="0">
                  <c:v>68.599999999999994</c:v>
                </c:pt>
                <c:pt idx="1">
                  <c:v>65.3</c:v>
                </c:pt>
                <c:pt idx="2">
                  <c:v>70.2</c:v>
                </c:pt>
                <c:pt idx="3">
                  <c:v>63.9</c:v>
                </c:pt>
                <c:pt idx="4">
                  <c:v>65.3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94-4F6C-B091-17DA4788910C}"/>
            </c:ext>
          </c:extLst>
        </c:ser>
        <c:ser>
          <c:idx val="1"/>
          <c:order val="1"/>
          <c:tx>
            <c:strRef>
              <c:f>DQ11_1_1!$E$1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094-4F6C-B091-17DA4788910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094-4F6C-B091-17DA4788910C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094-4F6C-B091-17DA4788910C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094-4F6C-B091-17DA4788910C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094-4F6C-B091-17DA4788910C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DQ11_1_1!$B$2:$C$6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DQ11_1_1!$E$2:$E$6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094-4F6C-B091-17DA4788910C}"/>
            </c:ext>
          </c:extLst>
        </c:ser>
        <c:ser>
          <c:idx val="2"/>
          <c:order val="2"/>
          <c:tx>
            <c:strRef>
              <c:f>DQ11_1_1!$F$1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DQ11_1_1!$B$2:$C$6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DQ11_1_1!$F$2:$F$6</c:f>
              <c:numCache>
                <c:formatCode>General</c:formatCode>
                <c:ptCount val="5"/>
                <c:pt idx="0">
                  <c:v>68.599999999999994</c:v>
                </c:pt>
                <c:pt idx="1">
                  <c:v>65.3</c:v>
                </c:pt>
                <c:pt idx="2">
                  <c:v>70.2</c:v>
                </c:pt>
                <c:pt idx="3">
                  <c:v>63.9</c:v>
                </c:pt>
                <c:pt idx="4">
                  <c:v>65.3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094-4F6C-B091-17DA4788910C}"/>
            </c:ext>
          </c:extLst>
        </c:ser>
        <c:ser>
          <c:idx val="3"/>
          <c:order val="3"/>
          <c:tx>
            <c:strRef>
              <c:f>DQ11_1_1!$G$1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094-4F6C-B091-17DA4788910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094-4F6C-B091-17DA4788910C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094-4F6C-B091-17DA4788910C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094-4F6C-B091-17DA4788910C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2094-4F6C-B091-17DA4788910C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DQ11_1_1!$B$2:$C$6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DQ11_1_1!$G$2:$G$6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094-4F6C-B091-17DA478891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DQ11_1_2!$D$1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DQ11_1_2!$B$2:$C$6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DQ11_1_2!$D$2:$D$6</c:f>
              <c:numCache>
                <c:formatCode>General</c:formatCode>
                <c:ptCount val="5"/>
                <c:pt idx="0">
                  <c:v>51.6</c:v>
                </c:pt>
                <c:pt idx="1">
                  <c:v>53.2</c:v>
                </c:pt>
                <c:pt idx="2">
                  <c:v>63.1</c:v>
                </c:pt>
                <c:pt idx="3">
                  <c:v>63.4</c:v>
                </c:pt>
                <c:pt idx="4">
                  <c:v>65.599999999999994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0F-41BC-AB54-A0065B16379A}"/>
            </c:ext>
          </c:extLst>
        </c:ser>
        <c:ser>
          <c:idx val="1"/>
          <c:order val="1"/>
          <c:tx>
            <c:strRef>
              <c:f>DQ11_1_2!$E$1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80F-41BC-AB54-A0065B16379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80F-41BC-AB54-A0065B16379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80F-41BC-AB54-A0065B16379A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80F-41BC-AB54-A0065B16379A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80F-41BC-AB54-A0065B16379A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DQ11_1_2!$B$2:$C$6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DQ11_1_2!$E$2:$E$6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80F-41BC-AB54-A0065B16379A}"/>
            </c:ext>
          </c:extLst>
        </c:ser>
        <c:ser>
          <c:idx val="2"/>
          <c:order val="2"/>
          <c:tx>
            <c:strRef>
              <c:f>DQ11_1_2!$F$1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DQ11_1_2!$B$2:$C$6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DQ11_1_2!$F$2:$F$6</c:f>
              <c:numCache>
                <c:formatCode>General</c:formatCode>
                <c:ptCount val="5"/>
                <c:pt idx="0">
                  <c:v>51.6</c:v>
                </c:pt>
                <c:pt idx="1">
                  <c:v>53.2</c:v>
                </c:pt>
                <c:pt idx="2">
                  <c:v>63.1</c:v>
                </c:pt>
                <c:pt idx="3">
                  <c:v>63.4</c:v>
                </c:pt>
                <c:pt idx="4">
                  <c:v>65.599999999999994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80F-41BC-AB54-A0065B16379A}"/>
            </c:ext>
          </c:extLst>
        </c:ser>
        <c:ser>
          <c:idx val="3"/>
          <c:order val="3"/>
          <c:tx>
            <c:strRef>
              <c:f>DQ11_1_2!$G$1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80F-41BC-AB54-A0065B16379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80F-41BC-AB54-A0065B16379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80F-41BC-AB54-A0065B16379A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80F-41BC-AB54-A0065B16379A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180F-41BC-AB54-A0065B16379A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DQ11_1_2!$B$2:$C$6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DQ11_1_2!$G$2:$G$6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80F-41BC-AB54-A0065B16379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DQ11_1_3!$D$1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DQ11_1_3!$B$2:$C$6</c:f>
              <c:multiLvlStrCache>
                <c:ptCount val="5"/>
                <c:lvl>
                  <c:pt idx="0">
                    <c:v>How to create and sustain healthy and respectful relationships</c:v>
                  </c:pt>
                  <c:pt idx="1">
                    <c:v>The importance of using a condom at the same time as another form of contraception to prevent both STDs and pregnancy</c:v>
                  </c:pt>
                  <c:pt idx="2">
                    <c:v>Methods of contraception other than condoms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DQ11_1_3!$D$2:$D$6</c:f>
              <c:numCache>
                <c:formatCode>General</c:formatCode>
                <c:ptCount val="5"/>
                <c:pt idx="0">
                  <c:v>72.5</c:v>
                </c:pt>
                <c:pt idx="1">
                  <c:v>48.4</c:v>
                </c:pt>
                <c:pt idx="2">
                  <c:v>50.8</c:v>
                </c:pt>
                <c:pt idx="3">
                  <c:v>28.2</c:v>
                </c:pt>
                <c:pt idx="4">
                  <c:v>35.5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A9-407C-B792-E8A8474FE462}"/>
            </c:ext>
          </c:extLst>
        </c:ser>
        <c:ser>
          <c:idx val="1"/>
          <c:order val="1"/>
          <c:tx>
            <c:strRef>
              <c:f>DQ11_1_3!$E$1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7A9-407C-B792-E8A8474FE46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7A9-407C-B792-E8A8474FE462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7A9-407C-B792-E8A8474FE462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7A9-407C-B792-E8A8474FE462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7A9-407C-B792-E8A8474FE462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DQ11_1_3!$B$2:$C$6</c:f>
              <c:multiLvlStrCache>
                <c:ptCount val="5"/>
                <c:lvl>
                  <c:pt idx="0">
                    <c:v>How to create and sustain healthy and respectful relationships</c:v>
                  </c:pt>
                  <c:pt idx="1">
                    <c:v>The importance of using a condom at the same time as another form of contraception to prevent both STDs and pregnancy</c:v>
                  </c:pt>
                  <c:pt idx="2">
                    <c:v>Methods of contraception other than condoms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DQ11_1_3!$E$2:$E$6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7A9-407C-B792-E8A8474FE462}"/>
            </c:ext>
          </c:extLst>
        </c:ser>
        <c:ser>
          <c:idx val="2"/>
          <c:order val="2"/>
          <c:tx>
            <c:strRef>
              <c:f>DQ11_1_3!$F$1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DQ11_1_3!$B$2:$C$6</c:f>
              <c:multiLvlStrCache>
                <c:ptCount val="5"/>
                <c:lvl>
                  <c:pt idx="0">
                    <c:v>How to create and sustain healthy and respectful relationships</c:v>
                  </c:pt>
                  <c:pt idx="1">
                    <c:v>The importance of using a condom at the same time as another form of contraception to prevent both STDs and pregnancy</c:v>
                  </c:pt>
                  <c:pt idx="2">
                    <c:v>Methods of contraception other than condoms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DQ11_1_3!$F$2:$F$6</c:f>
              <c:numCache>
                <c:formatCode>General</c:formatCode>
                <c:ptCount val="5"/>
                <c:pt idx="0">
                  <c:v>72.5</c:v>
                </c:pt>
                <c:pt idx="1">
                  <c:v>48.4</c:v>
                </c:pt>
                <c:pt idx="2">
                  <c:v>50.8</c:v>
                </c:pt>
                <c:pt idx="3">
                  <c:v>28.2</c:v>
                </c:pt>
                <c:pt idx="4">
                  <c:v>35.5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7A9-407C-B792-E8A8474FE462}"/>
            </c:ext>
          </c:extLst>
        </c:ser>
        <c:ser>
          <c:idx val="3"/>
          <c:order val="3"/>
          <c:tx>
            <c:strRef>
              <c:f>DQ11_1_3!$G$1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17A9-407C-B792-E8A8474FE46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17A9-407C-B792-E8A8474FE462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17A9-407C-B792-E8A8474FE462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7A9-407C-B792-E8A8474FE462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17A9-407C-B792-E8A8474FE462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DQ11_1_3!$B$2:$C$6</c:f>
              <c:multiLvlStrCache>
                <c:ptCount val="5"/>
                <c:lvl>
                  <c:pt idx="0">
                    <c:v>How to create and sustain healthy and respectful relationships</c:v>
                  </c:pt>
                  <c:pt idx="1">
                    <c:v>The importance of using a condom at the same time as another form of contraception to prevent both STDs and pregnancy</c:v>
                  </c:pt>
                  <c:pt idx="2">
                    <c:v>Methods of contraception other than condoms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DQ11_1_3!$G$2:$G$6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7A9-407C-B792-E8A8474FE4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DQ11_1_4!$D$1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DQ11_1_4!$B$2:$C$5</c:f>
              <c:multiLvlStrCache>
                <c:ptCount val="4"/>
                <c:lvl>
                  <c:pt idx="0">
                    <c:v>Recognizing and responding to sexual victimization and violence</c:v>
                  </c:pt>
                  <c:pt idx="1">
                    <c:v>How to communicate sexual consent between partners</c:v>
                  </c:pt>
                  <c:pt idx="2">
                    <c:v>Preventive care (such as screenings and immunizations) that is necessary to maintain reproductive and sexual health</c:v>
                  </c:pt>
                  <c:pt idx="3">
                    <c:v>The importance of limiting the number of sexual partners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DQ11_1_4!$D$2:$D$5</c:f>
              <c:numCache>
                <c:formatCode>General</c:formatCode>
                <c:ptCount val="4"/>
                <c:pt idx="0">
                  <c:v>50.8</c:v>
                </c:pt>
                <c:pt idx="1">
                  <c:v>59.8</c:v>
                </c:pt>
                <c:pt idx="2">
                  <c:v>54.1</c:v>
                </c:pt>
                <c:pt idx="3">
                  <c:v>57.7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77-4EEA-84D9-F9E642189B7D}"/>
            </c:ext>
          </c:extLst>
        </c:ser>
        <c:ser>
          <c:idx val="1"/>
          <c:order val="1"/>
          <c:tx>
            <c:strRef>
              <c:f>DQ11_1_4!$E$1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377-4EEA-84D9-F9E642189B7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377-4EEA-84D9-F9E642189B7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377-4EEA-84D9-F9E642189B7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377-4EEA-84D9-F9E642189B7D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DQ11_1_4!$B$2:$C$5</c:f>
              <c:multiLvlStrCache>
                <c:ptCount val="4"/>
                <c:lvl>
                  <c:pt idx="0">
                    <c:v>Recognizing and responding to sexual victimization and violence</c:v>
                  </c:pt>
                  <c:pt idx="1">
                    <c:v>How to communicate sexual consent between partners</c:v>
                  </c:pt>
                  <c:pt idx="2">
                    <c:v>Preventive care (such as screenings and immunizations) that is necessary to maintain reproductive and sexual health</c:v>
                  </c:pt>
                  <c:pt idx="3">
                    <c:v>The importance of limiting the number of sexual partners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DQ11_1_4!$E$2:$E$5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377-4EEA-84D9-F9E642189B7D}"/>
            </c:ext>
          </c:extLst>
        </c:ser>
        <c:ser>
          <c:idx val="2"/>
          <c:order val="2"/>
          <c:tx>
            <c:strRef>
              <c:f>DQ11_1_4!$F$1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DQ11_1_4!$B$2:$C$5</c:f>
              <c:multiLvlStrCache>
                <c:ptCount val="4"/>
                <c:lvl>
                  <c:pt idx="0">
                    <c:v>Recognizing and responding to sexual victimization and violence</c:v>
                  </c:pt>
                  <c:pt idx="1">
                    <c:v>How to communicate sexual consent between partners</c:v>
                  </c:pt>
                  <c:pt idx="2">
                    <c:v>Preventive care (such as screenings and immunizations) that is necessary to maintain reproductive and sexual health</c:v>
                  </c:pt>
                  <c:pt idx="3">
                    <c:v>The importance of limiting the number of sexual partners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DQ11_1_4!$F$2:$F$5</c:f>
              <c:numCache>
                <c:formatCode>General</c:formatCode>
                <c:ptCount val="4"/>
                <c:pt idx="0">
                  <c:v>50.8</c:v>
                </c:pt>
                <c:pt idx="1">
                  <c:v>59.8</c:v>
                </c:pt>
                <c:pt idx="2">
                  <c:v>54.1</c:v>
                </c:pt>
                <c:pt idx="3">
                  <c:v>57.7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377-4EEA-84D9-F9E642189B7D}"/>
            </c:ext>
          </c:extLst>
        </c:ser>
        <c:ser>
          <c:idx val="3"/>
          <c:order val="3"/>
          <c:tx>
            <c:strRef>
              <c:f>DQ11_1_4!$G$1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377-4EEA-84D9-F9E642189B7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377-4EEA-84D9-F9E642189B7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377-4EEA-84D9-F9E642189B7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377-4EEA-84D9-F9E642189B7D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DQ11_1_4!$B$2:$C$5</c:f>
              <c:multiLvlStrCache>
                <c:ptCount val="4"/>
                <c:lvl>
                  <c:pt idx="0">
                    <c:v>Recognizing and responding to sexual victimization and violence</c:v>
                  </c:pt>
                  <c:pt idx="1">
                    <c:v>How to communicate sexual consent between partners</c:v>
                  </c:pt>
                  <c:pt idx="2">
                    <c:v>Preventive care (such as screenings and immunizations) that is necessary to maintain reproductive and sexual health</c:v>
                  </c:pt>
                  <c:pt idx="3">
                    <c:v>The importance of limiting the number of sexual partners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DQ11_1_4!$G$2:$G$5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377-4EEA-84D9-F9E642189B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DQ11_1_5!$D$1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DQ11_1_5!$B$2:$C$4</c:f>
              <c:multiLvlStrCache>
                <c:ptCount val="3"/>
                <c:lvl>
                  <c:pt idx="0">
                    <c:v>The relationship between alcohol and other drug use and sexual risk behaviors</c:v>
                  </c:pt>
                  <c:pt idx="1">
                    <c:v>How gender roles and stereotypes affect goals, decision making, and relationships</c:v>
                  </c:pt>
                  <c:pt idx="2">
                    <c:v>Diversity of sexual orientations and gender identities</c:v>
                  </c:pt>
                </c:lvl>
                <c:lvl>
                  <c:pt idx="0">
                    <c:v>v.</c:v>
                  </c:pt>
                  <c:pt idx="1">
                    <c:v>u.</c:v>
                  </c:pt>
                  <c:pt idx="2">
                    <c:v>t.</c:v>
                  </c:pt>
                </c:lvl>
              </c:multiLvlStrCache>
            </c:multiLvlStrRef>
          </c:cat>
          <c:val>
            <c:numRef>
              <c:f>DQ11_1_5!$D$2:$D$4</c:f>
              <c:numCache>
                <c:formatCode>General</c:formatCode>
                <c:ptCount val="3"/>
                <c:pt idx="0">
                  <c:v>63.6</c:v>
                </c:pt>
                <c:pt idx="1">
                  <c:v>48.7</c:v>
                </c:pt>
                <c:pt idx="2">
                  <c:v>51.2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F7-43D0-9BC4-3FCEE768817A}"/>
            </c:ext>
          </c:extLst>
        </c:ser>
        <c:ser>
          <c:idx val="1"/>
          <c:order val="1"/>
          <c:tx>
            <c:strRef>
              <c:f>DQ11_1_5!$E$1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6F7-43D0-9BC4-3FCEE768817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6F7-43D0-9BC4-3FCEE768817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6F7-43D0-9BC4-3FCEE768817A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DQ11_1_5!$B$2:$C$4</c:f>
              <c:multiLvlStrCache>
                <c:ptCount val="3"/>
                <c:lvl>
                  <c:pt idx="0">
                    <c:v>The relationship between alcohol and other drug use and sexual risk behaviors</c:v>
                  </c:pt>
                  <c:pt idx="1">
                    <c:v>How gender roles and stereotypes affect goals, decision making, and relationships</c:v>
                  </c:pt>
                  <c:pt idx="2">
                    <c:v>Diversity of sexual orientations and gender identities</c:v>
                  </c:pt>
                </c:lvl>
                <c:lvl>
                  <c:pt idx="0">
                    <c:v>v.</c:v>
                  </c:pt>
                  <c:pt idx="1">
                    <c:v>u.</c:v>
                  </c:pt>
                  <c:pt idx="2">
                    <c:v>t.</c:v>
                  </c:pt>
                </c:lvl>
              </c:multiLvlStrCache>
            </c:multiLvlStrRef>
          </c:cat>
          <c:val>
            <c:numRef>
              <c:f>DQ11_1_5!$E$2:$E$4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F7-43D0-9BC4-3FCEE768817A}"/>
            </c:ext>
          </c:extLst>
        </c:ser>
        <c:ser>
          <c:idx val="2"/>
          <c:order val="2"/>
          <c:tx>
            <c:strRef>
              <c:f>DQ11_1_5!$F$1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DQ11_1_5!$B$2:$C$4</c:f>
              <c:multiLvlStrCache>
                <c:ptCount val="3"/>
                <c:lvl>
                  <c:pt idx="0">
                    <c:v>The relationship between alcohol and other drug use and sexual risk behaviors</c:v>
                  </c:pt>
                  <c:pt idx="1">
                    <c:v>How gender roles and stereotypes affect goals, decision making, and relationships</c:v>
                  </c:pt>
                  <c:pt idx="2">
                    <c:v>Diversity of sexual orientations and gender identities</c:v>
                  </c:pt>
                </c:lvl>
                <c:lvl>
                  <c:pt idx="0">
                    <c:v>v.</c:v>
                  </c:pt>
                  <c:pt idx="1">
                    <c:v>u.</c:v>
                  </c:pt>
                  <c:pt idx="2">
                    <c:v>t.</c:v>
                  </c:pt>
                </c:lvl>
              </c:multiLvlStrCache>
            </c:multiLvlStrRef>
          </c:cat>
          <c:val>
            <c:numRef>
              <c:f>DQ11_1_5!$F$2:$F$4</c:f>
              <c:numCache>
                <c:formatCode>General</c:formatCode>
                <c:ptCount val="3"/>
                <c:pt idx="0">
                  <c:v>63.6</c:v>
                </c:pt>
                <c:pt idx="1">
                  <c:v>48.7</c:v>
                </c:pt>
                <c:pt idx="2">
                  <c:v>51.2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6F7-43D0-9BC4-3FCEE768817A}"/>
            </c:ext>
          </c:extLst>
        </c:ser>
        <c:ser>
          <c:idx val="3"/>
          <c:order val="3"/>
          <c:tx>
            <c:strRef>
              <c:f>DQ11_1_5!$G$1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6F7-43D0-9BC4-3FCEE768817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6F7-43D0-9BC4-3FCEE768817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6F7-43D0-9BC4-3FCEE768817A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DQ11_1_5!$B$2:$C$4</c:f>
              <c:multiLvlStrCache>
                <c:ptCount val="3"/>
                <c:lvl>
                  <c:pt idx="0">
                    <c:v>The relationship between alcohol and other drug use and sexual risk behaviors</c:v>
                  </c:pt>
                  <c:pt idx="1">
                    <c:v>How gender roles and stereotypes affect goals, decision making, and relationships</c:v>
                  </c:pt>
                  <c:pt idx="2">
                    <c:v>Diversity of sexual orientations and gender identities</c:v>
                  </c:pt>
                </c:lvl>
                <c:lvl>
                  <c:pt idx="0">
                    <c:v>v.</c:v>
                  </c:pt>
                  <c:pt idx="1">
                    <c:v>u.</c:v>
                  </c:pt>
                  <c:pt idx="2">
                    <c:v>t.</c:v>
                  </c:pt>
                </c:lvl>
              </c:multiLvlStrCache>
            </c:multiLvlStrRef>
          </c:cat>
          <c:val>
            <c:numRef>
              <c:f>DQ11_1_5!$G$2:$G$4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6F7-43D0-9BC4-3FCEE76881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DQ11_2_1!$D$1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DQ11_2_1!$B$2:$C$6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DQ11_2_1!$D$2:$D$6</c:f>
              <c:numCache>
                <c:formatCode>General</c:formatCode>
                <c:ptCount val="5"/>
                <c:pt idx="0">
                  <c:v>97.7</c:v>
                </c:pt>
                <c:pt idx="1">
                  <c:v>97.7</c:v>
                </c:pt>
                <c:pt idx="2">
                  <c:v>97.7</c:v>
                </c:pt>
                <c:pt idx="3">
                  <c:v>97.7</c:v>
                </c:pt>
                <c:pt idx="4">
                  <c:v>97.7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92-485B-94BA-C8471D2293FF}"/>
            </c:ext>
          </c:extLst>
        </c:ser>
        <c:ser>
          <c:idx val="1"/>
          <c:order val="1"/>
          <c:tx>
            <c:strRef>
              <c:f>DQ11_2_1!$E$1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E92-485B-94BA-C8471D2293F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E92-485B-94BA-C8471D2293F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E92-485B-94BA-C8471D2293F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E92-485B-94BA-C8471D2293FF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E92-485B-94BA-C8471D2293FF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DQ11_2_1!$B$2:$C$6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DQ11_2_1!$E$2:$E$6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E92-485B-94BA-C8471D2293FF}"/>
            </c:ext>
          </c:extLst>
        </c:ser>
        <c:ser>
          <c:idx val="2"/>
          <c:order val="2"/>
          <c:tx>
            <c:strRef>
              <c:f>DQ11_2_1!$F$1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E92-485B-94BA-C8471D2293F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E92-485B-94BA-C8471D2293F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E92-485B-94BA-C8471D2293F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AE92-485B-94BA-C8471D2293FF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E92-485B-94BA-C8471D2293FF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DQ11_2_1!$B$2:$C$6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DQ11_2_1!$F$2:$F$6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E92-485B-94BA-C8471D2293FF}"/>
            </c:ext>
          </c:extLst>
        </c:ser>
        <c:ser>
          <c:idx val="3"/>
          <c:order val="3"/>
          <c:tx>
            <c:strRef>
              <c:f>DQ11_2_1!$G$1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DQ11_2_1!$B$2:$C$6</c:f>
              <c:multiLvlStrCache>
                <c:ptCount val="5"/>
                <c:lvl>
                  <c:pt idx="0">
                    <c:v>The influences of family, peers, media, technology and other factors on sexual risk behaviors</c:v>
                  </c:pt>
                  <c:pt idx="1">
                    <c:v>How to access valid and reliable health information, products, and services related to HIV, other STDs, and pregnancy</c:v>
                  </c:pt>
                  <c:pt idx="2">
                    <c:v>The benefits of being sexually abstinent</c:v>
                  </c:pt>
                  <c:pt idx="3">
                    <c:v>Health consequences of HIV, other STDs, and pregnancy</c:v>
                  </c:pt>
                  <c:pt idx="4">
                    <c:v>How HIV and other STDs are transmitted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DQ11_2_1!$G$2:$G$6</c:f>
              <c:numCache>
                <c:formatCode>General</c:formatCode>
                <c:ptCount val="5"/>
                <c:pt idx="0">
                  <c:v>97.7</c:v>
                </c:pt>
                <c:pt idx="1">
                  <c:v>97.7</c:v>
                </c:pt>
                <c:pt idx="2">
                  <c:v>97.7</c:v>
                </c:pt>
                <c:pt idx="3">
                  <c:v>97.7</c:v>
                </c:pt>
                <c:pt idx="4">
                  <c:v>97.7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E92-485B-94BA-C8471D2293F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DQ11_2_2!$D$1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DQ11_2_2!$B$2:$C$6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DQ11_2_2!$D$2:$D$6</c:f>
              <c:numCache>
                <c:formatCode>General</c:formatCode>
                <c:ptCount val="5"/>
                <c:pt idx="0">
                  <c:v>94.3</c:v>
                </c:pt>
                <c:pt idx="1">
                  <c:v>95.4</c:v>
                </c:pt>
                <c:pt idx="2">
                  <c:v>95.2</c:v>
                </c:pt>
                <c:pt idx="3">
                  <c:v>93.1</c:v>
                </c:pt>
                <c:pt idx="4">
                  <c:v>96.6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DD-4504-8522-2CE40C86A247}"/>
            </c:ext>
          </c:extLst>
        </c:ser>
        <c:ser>
          <c:idx val="1"/>
          <c:order val="1"/>
          <c:tx>
            <c:strRef>
              <c:f>DQ11_2_2!$E$1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8DD-4504-8522-2CE40C86A24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8DD-4504-8522-2CE40C86A24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8DD-4504-8522-2CE40C86A247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8DD-4504-8522-2CE40C86A247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8DD-4504-8522-2CE40C86A247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DQ11_2_2!$B$2:$C$6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DQ11_2_2!$E$2:$E$6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8DD-4504-8522-2CE40C86A247}"/>
            </c:ext>
          </c:extLst>
        </c:ser>
        <c:ser>
          <c:idx val="2"/>
          <c:order val="2"/>
          <c:tx>
            <c:strRef>
              <c:f>DQ11_2_2!$F$1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8DD-4504-8522-2CE40C86A24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8DD-4504-8522-2CE40C86A24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8DD-4504-8522-2CE40C86A247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D8DD-4504-8522-2CE40C86A247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D8DD-4504-8522-2CE40C86A247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DQ11_2_2!$B$2:$C$6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DQ11_2_2!$F$2:$F$6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8DD-4504-8522-2CE40C86A247}"/>
            </c:ext>
          </c:extLst>
        </c:ser>
        <c:ser>
          <c:idx val="3"/>
          <c:order val="3"/>
          <c:tx>
            <c:strRef>
              <c:f>DQ11_2_2!$G$1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DQ11_2_2!$B$2:$C$6</c:f>
              <c:multiLvlStrCache>
                <c:ptCount val="5"/>
                <c:lvl>
                  <c:pt idx="0">
                    <c:v>The importance of using condoms consistently and correctly</c:v>
                  </c:pt>
                  <c:pt idx="1">
                    <c:v>Efficacy of condoms, that is, how well condoms work and do not work</c:v>
                  </c:pt>
                  <c:pt idx="2">
                    <c:v>Influencing and supporting others to avoid or reduce sexual risk behaviors</c:v>
                  </c:pt>
                  <c:pt idx="3">
                    <c:v>Goal-setting and decision-making skills related to eliminating or reducing risk for HIV, other STDs, and pregnancy</c:v>
                  </c:pt>
                  <c:pt idx="4">
                    <c:v>Communication and negotiation skills related to eliminating or reducing risk for HIV, other STDs, and pregnancy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DQ11_2_2!$G$2:$G$6</c:f>
              <c:numCache>
                <c:formatCode>General</c:formatCode>
                <c:ptCount val="5"/>
                <c:pt idx="0">
                  <c:v>94.3</c:v>
                </c:pt>
                <c:pt idx="1">
                  <c:v>95.4</c:v>
                </c:pt>
                <c:pt idx="2">
                  <c:v>95.2</c:v>
                </c:pt>
                <c:pt idx="3">
                  <c:v>93.1</c:v>
                </c:pt>
                <c:pt idx="4">
                  <c:v>96.6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D8DD-4504-8522-2CE40C86A24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DQ02_1!$D$1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DQ02_1!$B$2:$C$4</c:f>
              <c:multiLvlStrCache>
                <c:ptCount val="3"/>
                <c:lvl>
                  <c:pt idx="0">
                    <c:v>Grade 8</c:v>
                  </c:pt>
                  <c:pt idx="1">
                    <c:v>Grade 7</c:v>
                  </c:pt>
                  <c:pt idx="2">
                    <c:v>Grade 6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DQ02_1!$D$2:$D$4</c:f>
              <c:numCache>
                <c:formatCode>General</c:formatCode>
                <c:ptCount val="3"/>
                <c:pt idx="0">
                  <c:v>72.5</c:v>
                </c:pt>
                <c:pt idx="1">
                  <c:v>73.599999999999994</c:v>
                </c:pt>
                <c:pt idx="2">
                  <c:v>71.3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71-45BC-BB0B-95B7206DA661}"/>
            </c:ext>
          </c:extLst>
        </c:ser>
        <c:ser>
          <c:idx val="1"/>
          <c:order val="1"/>
          <c:tx>
            <c:strRef>
              <c:f>DQ02_1!$E$1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171-45BC-BB0B-95B7206DA66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171-45BC-BB0B-95B7206DA66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171-45BC-BB0B-95B7206DA661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DQ02_1!$B$2:$C$4</c:f>
              <c:multiLvlStrCache>
                <c:ptCount val="3"/>
                <c:lvl>
                  <c:pt idx="0">
                    <c:v>Grade 8</c:v>
                  </c:pt>
                  <c:pt idx="1">
                    <c:v>Grade 7</c:v>
                  </c:pt>
                  <c:pt idx="2">
                    <c:v>Grade 6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DQ02_1!$E$2:$E$4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71-45BC-BB0B-95B7206DA661}"/>
            </c:ext>
          </c:extLst>
        </c:ser>
        <c:ser>
          <c:idx val="2"/>
          <c:order val="2"/>
          <c:tx>
            <c:strRef>
              <c:f>DQ02_1!$F$1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DQ02_1!$B$2:$C$4</c:f>
              <c:multiLvlStrCache>
                <c:ptCount val="3"/>
                <c:lvl>
                  <c:pt idx="0">
                    <c:v>Grade 8</c:v>
                  </c:pt>
                  <c:pt idx="1">
                    <c:v>Grade 7</c:v>
                  </c:pt>
                  <c:pt idx="2">
                    <c:v>Grade 6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DQ02_1!$F$2:$F$4</c:f>
              <c:numCache>
                <c:formatCode>General</c:formatCode>
                <c:ptCount val="3"/>
                <c:pt idx="0">
                  <c:v>72.5</c:v>
                </c:pt>
                <c:pt idx="1">
                  <c:v>73.599999999999994</c:v>
                </c:pt>
                <c:pt idx="2">
                  <c:v>71.3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171-45BC-BB0B-95B7206DA661}"/>
            </c:ext>
          </c:extLst>
        </c:ser>
        <c:ser>
          <c:idx val="3"/>
          <c:order val="3"/>
          <c:tx>
            <c:strRef>
              <c:f>DQ02_1!$G$1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171-45BC-BB0B-95B7206DA66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171-45BC-BB0B-95B7206DA66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171-45BC-BB0B-95B7206DA661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DQ02_1!$B$2:$C$4</c:f>
              <c:multiLvlStrCache>
                <c:ptCount val="3"/>
                <c:lvl>
                  <c:pt idx="0">
                    <c:v>Grade 8</c:v>
                  </c:pt>
                  <c:pt idx="1">
                    <c:v>Grade 7</c:v>
                  </c:pt>
                  <c:pt idx="2">
                    <c:v>Grade 6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DQ02_1!$G$2:$G$4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A171-45BC-BB0B-95B7206DA6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DQ11_2_3!$D$1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DQ11_2_3!$B$2:$C$6</c:f>
              <c:multiLvlStrCache>
                <c:ptCount val="5"/>
                <c:lvl>
                  <c:pt idx="0">
                    <c:v>How to create and sustain healthy and respectful relationships</c:v>
                  </c:pt>
                  <c:pt idx="1">
                    <c:v>The importance of using a condom at the same time as another form of contraception to prevent both STDs and pregnancy</c:v>
                  </c:pt>
                  <c:pt idx="2">
                    <c:v>Methods of contraception other than condoms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DQ11_2_3!$D$2:$D$6</c:f>
              <c:numCache>
                <c:formatCode>General</c:formatCode>
                <c:ptCount val="5"/>
                <c:pt idx="0">
                  <c:v>97.7</c:v>
                </c:pt>
                <c:pt idx="1">
                  <c:v>96.5</c:v>
                </c:pt>
                <c:pt idx="2">
                  <c:v>96.5</c:v>
                </c:pt>
                <c:pt idx="3">
                  <c:v>89.6</c:v>
                </c:pt>
                <c:pt idx="4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5D-4133-9B79-28FE0F5761B1}"/>
            </c:ext>
          </c:extLst>
        </c:ser>
        <c:ser>
          <c:idx val="1"/>
          <c:order val="1"/>
          <c:tx>
            <c:strRef>
              <c:f>DQ11_2_3!$E$1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65D-4133-9B79-28FE0F5761B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65D-4133-9B79-28FE0F5761B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65D-4133-9B79-28FE0F5761B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65D-4133-9B79-28FE0F5761B1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65D-4133-9B79-28FE0F5761B1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DQ11_2_3!$B$2:$C$6</c:f>
              <c:multiLvlStrCache>
                <c:ptCount val="5"/>
                <c:lvl>
                  <c:pt idx="0">
                    <c:v>How to create and sustain healthy and respectful relationships</c:v>
                  </c:pt>
                  <c:pt idx="1">
                    <c:v>The importance of using a condom at the same time as another form of contraception to prevent both STDs and pregnancy</c:v>
                  </c:pt>
                  <c:pt idx="2">
                    <c:v>Methods of contraception other than condoms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DQ11_2_3!$E$2:$E$6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65D-4133-9B79-28FE0F5761B1}"/>
            </c:ext>
          </c:extLst>
        </c:ser>
        <c:ser>
          <c:idx val="2"/>
          <c:order val="2"/>
          <c:tx>
            <c:strRef>
              <c:f>DQ11_2_3!$F$1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65D-4133-9B79-28FE0F5761B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65D-4133-9B79-28FE0F5761B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65D-4133-9B79-28FE0F5761B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A65D-4133-9B79-28FE0F5761B1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65D-4133-9B79-28FE0F5761B1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DQ11_2_3!$B$2:$C$6</c:f>
              <c:multiLvlStrCache>
                <c:ptCount val="5"/>
                <c:lvl>
                  <c:pt idx="0">
                    <c:v>How to create and sustain healthy and respectful relationships</c:v>
                  </c:pt>
                  <c:pt idx="1">
                    <c:v>The importance of using a condom at the same time as another form of contraception to prevent both STDs and pregnancy</c:v>
                  </c:pt>
                  <c:pt idx="2">
                    <c:v>Methods of contraception other than condoms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DQ11_2_3!$F$2:$F$6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65D-4133-9B79-28FE0F5761B1}"/>
            </c:ext>
          </c:extLst>
        </c:ser>
        <c:ser>
          <c:idx val="3"/>
          <c:order val="3"/>
          <c:tx>
            <c:strRef>
              <c:f>DQ11_2_3!$G$1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DQ11_2_3!$B$2:$C$6</c:f>
              <c:multiLvlStrCache>
                <c:ptCount val="5"/>
                <c:lvl>
                  <c:pt idx="0">
                    <c:v>How to create and sustain healthy and respectful relationships</c:v>
                  </c:pt>
                  <c:pt idx="1">
                    <c:v>The importance of using a condom at the same time as another form of contraception to prevent both STDs and pregnancy</c:v>
                  </c:pt>
                  <c:pt idx="2">
                    <c:v>Methods of contraception other than condoms</c:v>
                  </c:pt>
                  <c:pt idx="3">
                    <c:v>How to correctly use a condom</c:v>
                  </c:pt>
                  <c:pt idx="4">
                    <c:v>How to obtain condoms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DQ11_2_3!$G$2:$G$6</c:f>
              <c:numCache>
                <c:formatCode>General</c:formatCode>
                <c:ptCount val="5"/>
                <c:pt idx="0">
                  <c:v>97.7</c:v>
                </c:pt>
                <c:pt idx="1">
                  <c:v>96.5</c:v>
                </c:pt>
                <c:pt idx="2">
                  <c:v>96.5</c:v>
                </c:pt>
                <c:pt idx="3">
                  <c:v>89.6</c:v>
                </c:pt>
                <c:pt idx="4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65D-4133-9B79-28FE0F5761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DQ11_2_4!$D$1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DQ11_2_4!$B$2:$C$5</c:f>
              <c:multiLvlStrCache>
                <c:ptCount val="4"/>
                <c:lvl>
                  <c:pt idx="0">
                    <c:v>Recognizing and responding to sexual victimization and violence</c:v>
                  </c:pt>
                  <c:pt idx="1">
                    <c:v>How to communicate sexual consent between partners</c:v>
                  </c:pt>
                  <c:pt idx="2">
                    <c:v>Preventive care (such as screenings and immunizations) that is necessary to maintain reproductive and sexual health</c:v>
                  </c:pt>
                  <c:pt idx="3">
                    <c:v>The importance of limiting the number of sexual partners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DQ11_2_4!$D$2:$D$5</c:f>
              <c:numCache>
                <c:formatCode>General</c:formatCode>
                <c:ptCount val="4"/>
                <c:pt idx="0">
                  <c:v>95.4</c:v>
                </c:pt>
                <c:pt idx="1">
                  <c:v>94.2</c:v>
                </c:pt>
                <c:pt idx="2">
                  <c:v>95.4</c:v>
                </c:pt>
                <c:pt idx="3">
                  <c:v>95.4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A3-475E-A91C-111D54DC5001}"/>
            </c:ext>
          </c:extLst>
        </c:ser>
        <c:ser>
          <c:idx val="1"/>
          <c:order val="1"/>
          <c:tx>
            <c:strRef>
              <c:f>DQ11_2_4!$E$1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4A3-475E-A91C-111D54DC500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4A3-475E-A91C-111D54DC500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4A3-475E-A91C-111D54DC500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4A3-475E-A91C-111D54DC5001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DQ11_2_4!$B$2:$C$5</c:f>
              <c:multiLvlStrCache>
                <c:ptCount val="4"/>
                <c:lvl>
                  <c:pt idx="0">
                    <c:v>Recognizing and responding to sexual victimization and violence</c:v>
                  </c:pt>
                  <c:pt idx="1">
                    <c:v>How to communicate sexual consent between partners</c:v>
                  </c:pt>
                  <c:pt idx="2">
                    <c:v>Preventive care (such as screenings and immunizations) that is necessary to maintain reproductive and sexual health</c:v>
                  </c:pt>
                  <c:pt idx="3">
                    <c:v>The importance of limiting the number of sexual partners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DQ11_2_4!$E$2:$E$5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4A3-475E-A91C-111D54DC5001}"/>
            </c:ext>
          </c:extLst>
        </c:ser>
        <c:ser>
          <c:idx val="2"/>
          <c:order val="2"/>
          <c:tx>
            <c:strRef>
              <c:f>DQ11_2_4!$F$1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4A3-475E-A91C-111D54DC500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4A3-475E-A91C-111D54DC500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44A3-475E-A91C-111D54DC500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4A3-475E-A91C-111D54DC5001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DQ11_2_4!$B$2:$C$5</c:f>
              <c:multiLvlStrCache>
                <c:ptCount val="4"/>
                <c:lvl>
                  <c:pt idx="0">
                    <c:v>Recognizing and responding to sexual victimization and violence</c:v>
                  </c:pt>
                  <c:pt idx="1">
                    <c:v>How to communicate sexual consent between partners</c:v>
                  </c:pt>
                  <c:pt idx="2">
                    <c:v>Preventive care (such as screenings and immunizations) that is necessary to maintain reproductive and sexual health</c:v>
                  </c:pt>
                  <c:pt idx="3">
                    <c:v>The importance of limiting the number of sexual partners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DQ11_2_4!$F$2:$F$5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4A3-475E-A91C-111D54DC5001}"/>
            </c:ext>
          </c:extLst>
        </c:ser>
        <c:ser>
          <c:idx val="3"/>
          <c:order val="3"/>
          <c:tx>
            <c:strRef>
              <c:f>DQ11_2_4!$G$1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DQ11_2_4!$B$2:$C$5</c:f>
              <c:multiLvlStrCache>
                <c:ptCount val="4"/>
                <c:lvl>
                  <c:pt idx="0">
                    <c:v>Recognizing and responding to sexual victimization and violence</c:v>
                  </c:pt>
                  <c:pt idx="1">
                    <c:v>How to communicate sexual consent between partners</c:v>
                  </c:pt>
                  <c:pt idx="2">
                    <c:v>Preventive care (such as screenings and immunizations) that is necessary to maintain reproductive and sexual health</c:v>
                  </c:pt>
                  <c:pt idx="3">
                    <c:v>The importance of limiting the number of sexual partners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DQ11_2_4!$G$2:$G$5</c:f>
              <c:numCache>
                <c:formatCode>General</c:formatCode>
                <c:ptCount val="4"/>
                <c:pt idx="0">
                  <c:v>95.4</c:v>
                </c:pt>
                <c:pt idx="1">
                  <c:v>94.2</c:v>
                </c:pt>
                <c:pt idx="2">
                  <c:v>95.4</c:v>
                </c:pt>
                <c:pt idx="3">
                  <c:v>95.4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4A3-475E-A91C-111D54DC500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DQ11_2_5!$D$1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DQ11_2_5!$B$2:$C$4</c:f>
              <c:multiLvlStrCache>
                <c:ptCount val="3"/>
                <c:lvl>
                  <c:pt idx="0">
                    <c:v>The relationship between alcohol and other drug use and sexual risk behaviors</c:v>
                  </c:pt>
                  <c:pt idx="1">
                    <c:v>How gender roles and stereotypes affect goals, decision making, and relationships</c:v>
                  </c:pt>
                  <c:pt idx="2">
                    <c:v>Diversity of sexual orientations and gender identities</c:v>
                  </c:pt>
                </c:lvl>
                <c:lvl>
                  <c:pt idx="0">
                    <c:v>v.</c:v>
                  </c:pt>
                  <c:pt idx="1">
                    <c:v>u.</c:v>
                  </c:pt>
                  <c:pt idx="2">
                    <c:v>t.</c:v>
                  </c:pt>
                </c:lvl>
              </c:multiLvlStrCache>
            </c:multiLvlStrRef>
          </c:cat>
          <c:val>
            <c:numRef>
              <c:f>DQ11_2_5!$D$2:$D$4</c:f>
              <c:numCache>
                <c:formatCode>General</c:formatCode>
                <c:ptCount val="3"/>
                <c:pt idx="0">
                  <c:v>95.3</c:v>
                </c:pt>
                <c:pt idx="1">
                  <c:v>86.4</c:v>
                </c:pt>
                <c:pt idx="2">
                  <c:v>88.7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D6-40FD-A5D6-173D059D1AF1}"/>
            </c:ext>
          </c:extLst>
        </c:ser>
        <c:ser>
          <c:idx val="1"/>
          <c:order val="1"/>
          <c:tx>
            <c:strRef>
              <c:f>DQ11_2_5!$E$1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4D6-40FD-A5D6-173D059D1AF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4D6-40FD-A5D6-173D059D1AF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4D6-40FD-A5D6-173D059D1AF1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DQ11_2_5!$B$2:$C$4</c:f>
              <c:multiLvlStrCache>
                <c:ptCount val="3"/>
                <c:lvl>
                  <c:pt idx="0">
                    <c:v>The relationship between alcohol and other drug use and sexual risk behaviors</c:v>
                  </c:pt>
                  <c:pt idx="1">
                    <c:v>How gender roles and stereotypes affect goals, decision making, and relationships</c:v>
                  </c:pt>
                  <c:pt idx="2">
                    <c:v>Diversity of sexual orientations and gender identities</c:v>
                  </c:pt>
                </c:lvl>
                <c:lvl>
                  <c:pt idx="0">
                    <c:v>v.</c:v>
                  </c:pt>
                  <c:pt idx="1">
                    <c:v>u.</c:v>
                  </c:pt>
                  <c:pt idx="2">
                    <c:v>t.</c:v>
                  </c:pt>
                </c:lvl>
              </c:multiLvlStrCache>
            </c:multiLvlStrRef>
          </c:cat>
          <c:val>
            <c:numRef>
              <c:f>DQ11_2_5!$E$2:$E$4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D6-40FD-A5D6-173D059D1AF1}"/>
            </c:ext>
          </c:extLst>
        </c:ser>
        <c:ser>
          <c:idx val="2"/>
          <c:order val="2"/>
          <c:tx>
            <c:strRef>
              <c:f>DQ11_2_5!$F$1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4D6-40FD-A5D6-173D059D1AF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F4D6-40FD-A5D6-173D059D1AF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4D6-40FD-A5D6-173D059D1AF1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DQ11_2_5!$B$2:$C$4</c:f>
              <c:multiLvlStrCache>
                <c:ptCount val="3"/>
                <c:lvl>
                  <c:pt idx="0">
                    <c:v>The relationship between alcohol and other drug use and sexual risk behaviors</c:v>
                  </c:pt>
                  <c:pt idx="1">
                    <c:v>How gender roles and stereotypes affect goals, decision making, and relationships</c:v>
                  </c:pt>
                  <c:pt idx="2">
                    <c:v>Diversity of sexual orientations and gender identities</c:v>
                  </c:pt>
                </c:lvl>
                <c:lvl>
                  <c:pt idx="0">
                    <c:v>v.</c:v>
                  </c:pt>
                  <c:pt idx="1">
                    <c:v>u.</c:v>
                  </c:pt>
                  <c:pt idx="2">
                    <c:v>t.</c:v>
                  </c:pt>
                </c:lvl>
              </c:multiLvlStrCache>
            </c:multiLvlStrRef>
          </c:cat>
          <c:val>
            <c:numRef>
              <c:f>DQ11_2_5!$F$2:$F$4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4D6-40FD-A5D6-173D059D1AF1}"/>
            </c:ext>
          </c:extLst>
        </c:ser>
        <c:ser>
          <c:idx val="3"/>
          <c:order val="3"/>
          <c:tx>
            <c:strRef>
              <c:f>DQ11_2_5!$G$1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DQ11_2_5!$B$2:$C$4</c:f>
              <c:multiLvlStrCache>
                <c:ptCount val="3"/>
                <c:lvl>
                  <c:pt idx="0">
                    <c:v>The relationship between alcohol and other drug use and sexual risk behaviors</c:v>
                  </c:pt>
                  <c:pt idx="1">
                    <c:v>How gender roles and stereotypes affect goals, decision making, and relationships</c:v>
                  </c:pt>
                  <c:pt idx="2">
                    <c:v>Diversity of sexual orientations and gender identities</c:v>
                  </c:pt>
                </c:lvl>
                <c:lvl>
                  <c:pt idx="0">
                    <c:v>v.</c:v>
                  </c:pt>
                  <c:pt idx="1">
                    <c:v>u.</c:v>
                  </c:pt>
                  <c:pt idx="2">
                    <c:v>t.</c:v>
                  </c:pt>
                </c:lvl>
              </c:multiLvlStrCache>
            </c:multiLvlStrRef>
          </c:cat>
          <c:val>
            <c:numRef>
              <c:f>DQ11_2_5!$G$2:$G$4</c:f>
              <c:numCache>
                <c:formatCode>General</c:formatCode>
                <c:ptCount val="3"/>
                <c:pt idx="0">
                  <c:v>95.3</c:v>
                </c:pt>
                <c:pt idx="1">
                  <c:v>86.4</c:v>
                </c:pt>
                <c:pt idx="2">
                  <c:v>88.7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4D6-40FD-A5D6-173D059D1A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DQ11N_1_1!$D$1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DQ11N_1_1!$D$2</c:f>
              <c:numCache>
                <c:formatCode>General</c:formatCode>
                <c:ptCount val="1"/>
                <c:pt idx="0">
                  <c:v>19.399999999999999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AE-4C02-BE97-3C6ADCEADC58}"/>
            </c:ext>
          </c:extLst>
        </c:ser>
        <c:ser>
          <c:idx val="1"/>
          <c:order val="1"/>
          <c:tx>
            <c:strRef>
              <c:f>DQ11N_1_1!$E$1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1AE-4C02-BE97-3C6ADCEADC58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DQ11N_1_1!$E$2</c:f>
              <c:numCache>
                <c:formatCode>General</c:formatCode>
                <c:ptCount val="1"/>
                <c:pt idx="0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AE-4C02-BE97-3C6ADCEADC58}"/>
            </c:ext>
          </c:extLst>
        </c:ser>
        <c:ser>
          <c:idx val="2"/>
          <c:order val="2"/>
          <c:tx>
            <c:strRef>
              <c:f>DQ11N_1_1!$F$1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DQ11N_1_1!$F$2</c:f>
              <c:numCache>
                <c:formatCode>General</c:formatCode>
                <c:ptCount val="1"/>
                <c:pt idx="0">
                  <c:v>19.399999999999999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AE-4C02-BE97-3C6ADCEADC58}"/>
            </c:ext>
          </c:extLst>
        </c:ser>
        <c:ser>
          <c:idx val="3"/>
          <c:order val="3"/>
          <c:tx>
            <c:strRef>
              <c:f>DQ11N_1_1!$G$1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1AE-4C02-BE97-3C6ADCEADC58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DQ11N_1_1!$G$2</c:f>
              <c:numCache>
                <c:formatCode>General</c:formatCode>
                <c:ptCount val="1"/>
                <c:pt idx="0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1AE-4C02-BE97-3C6ADCEADC5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DQ11N_2_1!$D$1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DQ11N_2_1!$D$2</c:f>
              <c:numCache>
                <c:formatCode>General</c:formatCode>
                <c:ptCount val="1"/>
                <c:pt idx="0">
                  <c:v>70.900000000000006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4F-4BF8-B997-404EE2B442F2}"/>
            </c:ext>
          </c:extLst>
        </c:ser>
        <c:ser>
          <c:idx val="1"/>
          <c:order val="1"/>
          <c:tx>
            <c:strRef>
              <c:f>DQ11N_2_1!$E$1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24F-4BF8-B997-404EE2B442F2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DQ11N_2_1!$E$2</c:f>
              <c:numCache>
                <c:formatCode>General</c:formatCode>
                <c:ptCount val="1"/>
                <c:pt idx="0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4F-4BF8-B997-404EE2B442F2}"/>
            </c:ext>
          </c:extLst>
        </c:ser>
        <c:ser>
          <c:idx val="2"/>
          <c:order val="2"/>
          <c:tx>
            <c:strRef>
              <c:f>DQ11N_2_1!$F$1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24F-4BF8-B997-404EE2B442F2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DQ11N_2_1!$F$2</c:f>
              <c:numCache>
                <c:formatCode>General</c:formatCode>
                <c:ptCount val="1"/>
                <c:pt idx="0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24F-4BF8-B997-404EE2B442F2}"/>
            </c:ext>
          </c:extLst>
        </c:ser>
        <c:ser>
          <c:idx val="3"/>
          <c:order val="3"/>
          <c:tx>
            <c:strRef>
              <c:f>DQ11N_2_1!$G$1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DQ11N_2_1!$G$2</c:f>
              <c:numCache>
                <c:formatCode>General</c:formatCode>
                <c:ptCount val="1"/>
                <c:pt idx="0">
                  <c:v>70.900000000000006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24F-4BF8-B997-404EE2B442F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DQ12_1_1!$D$1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DQ12_1_1!$B$2:$C$5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DQ12_1_1!$D$2:$D$5</c:f>
              <c:numCache>
                <c:formatCode>General</c:formatCode>
                <c:ptCount val="4"/>
                <c:pt idx="0">
                  <c:v>61</c:v>
                </c:pt>
                <c:pt idx="1">
                  <c:v>58.9</c:v>
                </c:pt>
                <c:pt idx="2">
                  <c:v>60.5</c:v>
                </c:pt>
                <c:pt idx="3">
                  <c:v>61.3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84-4686-B641-31178B278D4B}"/>
            </c:ext>
          </c:extLst>
        </c:ser>
        <c:ser>
          <c:idx val="1"/>
          <c:order val="1"/>
          <c:tx>
            <c:strRef>
              <c:f>DQ12_1_1!$E$1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F84-4686-B641-31178B278D4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F84-4686-B641-31178B278D4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F84-4686-B641-31178B278D4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F84-4686-B641-31178B278D4B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DQ12_1_1!$B$2:$C$5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DQ12_1_1!$E$2:$E$5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F84-4686-B641-31178B278D4B}"/>
            </c:ext>
          </c:extLst>
        </c:ser>
        <c:ser>
          <c:idx val="2"/>
          <c:order val="2"/>
          <c:tx>
            <c:strRef>
              <c:f>DQ12_1_1!$F$1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DQ12_1_1!$B$2:$C$5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DQ12_1_1!$F$2:$F$5</c:f>
              <c:numCache>
                <c:formatCode>General</c:formatCode>
                <c:ptCount val="4"/>
                <c:pt idx="0">
                  <c:v>61</c:v>
                </c:pt>
                <c:pt idx="1">
                  <c:v>58.9</c:v>
                </c:pt>
                <c:pt idx="2">
                  <c:v>60.5</c:v>
                </c:pt>
                <c:pt idx="3">
                  <c:v>61.3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F84-4686-B641-31178B278D4B}"/>
            </c:ext>
          </c:extLst>
        </c:ser>
        <c:ser>
          <c:idx val="3"/>
          <c:order val="3"/>
          <c:tx>
            <c:strRef>
              <c:f>DQ12_1_1!$G$1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F84-4686-B641-31178B278D4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7F84-4686-B641-31178B278D4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F84-4686-B641-31178B278D4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7F84-4686-B641-31178B278D4B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DQ12_1_1!$B$2:$C$5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DQ12_1_1!$G$2:$G$5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F84-4686-B641-31178B278D4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DQ12_1_2!$D$1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DQ12_1_2!$B$2:$C$4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DQ12_1_2!$D$2:$D$4</c:f>
              <c:numCache>
                <c:formatCode>General</c:formatCode>
                <c:ptCount val="3"/>
                <c:pt idx="0">
                  <c:v>53.7</c:v>
                </c:pt>
                <c:pt idx="1">
                  <c:v>69.400000000000006</c:v>
                </c:pt>
                <c:pt idx="2">
                  <c:v>62.9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41-4CCD-BAB6-5AE75CC4D94D}"/>
            </c:ext>
          </c:extLst>
        </c:ser>
        <c:ser>
          <c:idx val="1"/>
          <c:order val="1"/>
          <c:tx>
            <c:strRef>
              <c:f>DQ12_1_2!$E$1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C41-4CCD-BAB6-5AE75CC4D94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C41-4CCD-BAB6-5AE75CC4D94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C41-4CCD-BAB6-5AE75CC4D94D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DQ12_1_2!$B$2:$C$4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DQ12_1_2!$E$2:$E$4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C41-4CCD-BAB6-5AE75CC4D94D}"/>
            </c:ext>
          </c:extLst>
        </c:ser>
        <c:ser>
          <c:idx val="2"/>
          <c:order val="2"/>
          <c:tx>
            <c:strRef>
              <c:f>DQ12_1_2!$F$1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DQ12_1_2!$B$2:$C$4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DQ12_1_2!$F$2:$F$4</c:f>
              <c:numCache>
                <c:formatCode>General</c:formatCode>
                <c:ptCount val="3"/>
                <c:pt idx="0">
                  <c:v>53.7</c:v>
                </c:pt>
                <c:pt idx="1">
                  <c:v>69.400000000000006</c:v>
                </c:pt>
                <c:pt idx="2">
                  <c:v>62.9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C41-4CCD-BAB6-5AE75CC4D94D}"/>
            </c:ext>
          </c:extLst>
        </c:ser>
        <c:ser>
          <c:idx val="3"/>
          <c:order val="3"/>
          <c:tx>
            <c:strRef>
              <c:f>DQ12_1_2!$G$1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C41-4CCD-BAB6-5AE75CC4D94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C41-4CCD-BAB6-5AE75CC4D94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C41-4CCD-BAB6-5AE75CC4D94D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DQ12_1_2!$B$2:$C$4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DQ12_1_2!$G$2:$G$4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C41-4CCD-BAB6-5AE75CC4D94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DQ12_2_1!$D$1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DQ12_2_1!$B$2:$C$5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DQ12_2_1!$D$2:$D$5</c:f>
              <c:numCache>
                <c:formatCode>General</c:formatCode>
                <c:ptCount val="4"/>
                <c:pt idx="0">
                  <c:v>94.3</c:v>
                </c:pt>
                <c:pt idx="1">
                  <c:v>97.7</c:v>
                </c:pt>
                <c:pt idx="2">
                  <c:v>96.5</c:v>
                </c:pt>
                <c:pt idx="3">
                  <c:v>98.9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E0-4036-B76E-410E2BDFA076}"/>
            </c:ext>
          </c:extLst>
        </c:ser>
        <c:ser>
          <c:idx val="1"/>
          <c:order val="1"/>
          <c:tx>
            <c:strRef>
              <c:f>DQ12_2_1!$E$1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9E0-4036-B76E-410E2BDFA07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9E0-4036-B76E-410E2BDFA07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9E0-4036-B76E-410E2BDFA076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9E0-4036-B76E-410E2BDFA076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DQ12_2_1!$B$2:$C$5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DQ12_2_1!$E$2:$E$5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9E0-4036-B76E-410E2BDFA076}"/>
            </c:ext>
          </c:extLst>
        </c:ser>
        <c:ser>
          <c:idx val="2"/>
          <c:order val="2"/>
          <c:tx>
            <c:strRef>
              <c:f>DQ12_2_1!$F$1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9E0-4036-B76E-410E2BDFA07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9E0-4036-B76E-410E2BDFA07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9E0-4036-B76E-410E2BDFA076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9E0-4036-B76E-410E2BDFA076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DQ12_2_1!$B$2:$C$5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DQ12_2_1!$F$2:$F$5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9E0-4036-B76E-410E2BDFA076}"/>
            </c:ext>
          </c:extLst>
        </c:ser>
        <c:ser>
          <c:idx val="3"/>
          <c:order val="3"/>
          <c:tx>
            <c:strRef>
              <c:f>DQ12_2_1!$G$1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DQ12_2_1!$B$2:$C$5</c:f>
              <c:multiLvlStrCache>
                <c:ptCount val="4"/>
                <c:lvl>
                  <c:pt idx="0">
                    <c:v>Use interpersonal communication skills to avoid or reduce sexual risk behaviors</c:v>
                  </c:pt>
                  <c:pt idx="1">
                    <c:v>Access valid information, products, and services to prevent HIV, other STDs, and pregnancy</c:v>
                  </c:pt>
                  <c:pt idx="2">
                    <c:v>Analyze the influence of family, peers, culture, media, technology, and other factors on sexual risk behaviors</c:v>
                  </c:pt>
                  <c:pt idx="3">
                    <c:v>Comprehend concepts important to prevent HIV, other STDs, and pregnancy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DQ12_2_1!$G$2:$G$5</c:f>
              <c:numCache>
                <c:formatCode>General</c:formatCode>
                <c:ptCount val="4"/>
                <c:pt idx="0">
                  <c:v>94.3</c:v>
                </c:pt>
                <c:pt idx="1">
                  <c:v>97.7</c:v>
                </c:pt>
                <c:pt idx="2">
                  <c:v>96.5</c:v>
                </c:pt>
                <c:pt idx="3">
                  <c:v>98.9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D9E0-4036-B76E-410E2BDFA07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DQ12_2_2!$D$1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DQ12_2_2!$B$2:$C$4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DQ12_2_2!$D$2:$D$4</c:f>
              <c:numCache>
                <c:formatCode>General</c:formatCode>
                <c:ptCount val="3"/>
                <c:pt idx="0">
                  <c:v>87.2</c:v>
                </c:pt>
                <c:pt idx="1">
                  <c:v>94.3</c:v>
                </c:pt>
                <c:pt idx="2">
                  <c:v>97.7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5F-416D-A83A-00312B76F946}"/>
            </c:ext>
          </c:extLst>
        </c:ser>
        <c:ser>
          <c:idx val="1"/>
          <c:order val="1"/>
          <c:tx>
            <c:strRef>
              <c:f>DQ12_2_2!$E$1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E5F-416D-A83A-00312B76F94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E5F-416D-A83A-00312B76F94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E5F-416D-A83A-00312B76F946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DQ12_2_2!$B$2:$C$4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DQ12_2_2!$E$2:$E$4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E5F-416D-A83A-00312B76F946}"/>
            </c:ext>
          </c:extLst>
        </c:ser>
        <c:ser>
          <c:idx val="2"/>
          <c:order val="2"/>
          <c:tx>
            <c:strRef>
              <c:f>DQ12_2_2!$F$1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E5F-416D-A83A-00312B76F94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E5F-416D-A83A-00312B76F94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E5F-416D-A83A-00312B76F946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DQ12_2_2!$B$2:$C$4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DQ12_2_2!$F$2:$F$4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E5F-416D-A83A-00312B76F946}"/>
            </c:ext>
          </c:extLst>
        </c:ser>
        <c:ser>
          <c:idx val="3"/>
          <c:order val="3"/>
          <c:tx>
            <c:strRef>
              <c:f>DQ12_2_2!$G$1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DQ12_2_2!$B$2:$C$4</c:f>
              <c:multiLvlStrCache>
                <c:ptCount val="3"/>
                <c:lvl>
                  <c:pt idx="0">
                    <c:v>Influence and support others to avoid or reduce sexual risk behaviors</c:v>
                  </c:pt>
                  <c:pt idx="1">
                    <c:v>Set personal goals that enhance health, take steps to achieve these goals, and monitor progress in achieving them</c:v>
                  </c:pt>
                  <c:pt idx="2">
                    <c:v>Use decision-making skills to prevent HIV, other STDs, and pregnancy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DQ12_2_2!$G$2:$G$4</c:f>
              <c:numCache>
                <c:formatCode>General</c:formatCode>
                <c:ptCount val="3"/>
                <c:pt idx="0">
                  <c:v>87.2</c:v>
                </c:pt>
                <c:pt idx="1">
                  <c:v>94.3</c:v>
                </c:pt>
                <c:pt idx="2">
                  <c:v>97.7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E5F-416D-A83A-00312B76F94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DQ13_1!$D$1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DQ13_1!$B$2:$C$4</c:f>
              <c:multiLvlStrCache>
                <c:ptCount val="3"/>
                <c:lvl>
                  <c:pt idx="0">
                    <c:v>Accessing valid sexual health information, products, and services</c:v>
                  </c:pt>
                  <c:pt idx="1">
                    <c:v>Analyzing the influence of family, peers, culture, media, or technology on sexual health</c:v>
                  </c:pt>
                  <c:pt idx="2">
                    <c:v>Communication, decision-making, goal-setting, or refusal skills related to sexual health (e.g., through role playing)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DQ13_1!$D$2:$D$4</c:f>
              <c:numCache>
                <c:formatCode>General</c:formatCode>
                <c:ptCount val="3"/>
                <c:pt idx="0">
                  <c:v>71.7</c:v>
                </c:pt>
                <c:pt idx="1">
                  <c:v>76.7</c:v>
                </c:pt>
                <c:pt idx="2">
                  <c:v>72.5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7E-456D-AC6D-E4E8DF668873}"/>
            </c:ext>
          </c:extLst>
        </c:ser>
        <c:ser>
          <c:idx val="1"/>
          <c:order val="1"/>
          <c:tx>
            <c:strRef>
              <c:f>DQ13_1!$E$1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D7E-456D-AC6D-E4E8DF668873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D7E-456D-AC6D-E4E8DF668873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D7E-456D-AC6D-E4E8DF668873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DQ13_1!$B$2:$C$4</c:f>
              <c:multiLvlStrCache>
                <c:ptCount val="3"/>
                <c:lvl>
                  <c:pt idx="0">
                    <c:v>Accessing valid sexual health information, products, and services</c:v>
                  </c:pt>
                  <c:pt idx="1">
                    <c:v>Analyzing the influence of family, peers, culture, media, or technology on sexual health</c:v>
                  </c:pt>
                  <c:pt idx="2">
                    <c:v>Communication, decision-making, goal-setting, or refusal skills related to sexual health (e.g., through role playing)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DQ13_1!$E$2:$E$4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D7E-456D-AC6D-E4E8DF668873}"/>
            </c:ext>
          </c:extLst>
        </c:ser>
        <c:ser>
          <c:idx val="2"/>
          <c:order val="2"/>
          <c:tx>
            <c:strRef>
              <c:f>DQ13_1!$F$1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DQ13_1!$B$2:$C$4</c:f>
              <c:multiLvlStrCache>
                <c:ptCount val="3"/>
                <c:lvl>
                  <c:pt idx="0">
                    <c:v>Accessing valid sexual health information, products, and services</c:v>
                  </c:pt>
                  <c:pt idx="1">
                    <c:v>Analyzing the influence of family, peers, culture, media, or technology on sexual health</c:v>
                  </c:pt>
                  <c:pt idx="2">
                    <c:v>Communication, decision-making, goal-setting, or refusal skills related to sexual health (e.g., through role playing)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DQ13_1!$F$2:$F$4</c:f>
              <c:numCache>
                <c:formatCode>General</c:formatCode>
                <c:ptCount val="3"/>
                <c:pt idx="0">
                  <c:v>57.4</c:v>
                </c:pt>
                <c:pt idx="1">
                  <c:v>66.2</c:v>
                </c:pt>
                <c:pt idx="2">
                  <c:v>61.2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D7E-456D-AC6D-E4E8DF668873}"/>
            </c:ext>
          </c:extLst>
        </c:ser>
        <c:ser>
          <c:idx val="3"/>
          <c:order val="3"/>
          <c:tx>
            <c:strRef>
              <c:f>DQ13_1!$G$1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DQ13_1!$B$2:$C$4</c:f>
              <c:multiLvlStrCache>
                <c:ptCount val="3"/>
                <c:lvl>
                  <c:pt idx="0">
                    <c:v>Accessing valid sexual health information, products, and services</c:v>
                  </c:pt>
                  <c:pt idx="1">
                    <c:v>Analyzing the influence of family, peers, culture, media, or technology on sexual health</c:v>
                  </c:pt>
                  <c:pt idx="2">
                    <c:v>Communication, decision-making, goal-setting, or refusal skills related to sexual health (e.g., through role playing)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DQ13_1!$G$2:$G$4</c:f>
              <c:numCache>
                <c:formatCode>General</c:formatCode>
                <c:ptCount val="3"/>
                <c:pt idx="0">
                  <c:v>93.7</c:v>
                </c:pt>
                <c:pt idx="1">
                  <c:v>92.8</c:v>
                </c:pt>
                <c:pt idx="2">
                  <c:v>89.6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D7E-456D-AC6D-E4E8DF6688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DQ02_2!$D$1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DQ02_2!$B$2:$C$5</c:f>
              <c:multiLvlStrCache>
                <c:ptCount val="4"/>
                <c:lvl>
                  <c:pt idx="0">
                    <c:v>Grade 12</c:v>
                  </c:pt>
                  <c:pt idx="1">
                    <c:v>Grade 11</c:v>
                  </c:pt>
                  <c:pt idx="2">
                    <c:v>Grade 10</c:v>
                  </c:pt>
                  <c:pt idx="3">
                    <c:v>Grade 9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  <c:pt idx="3">
                    <c:v>d.</c:v>
                  </c:pt>
                </c:lvl>
              </c:multiLvlStrCache>
            </c:multiLvlStrRef>
          </c:cat>
          <c:val>
            <c:numRef>
              <c:f>DQ02_2!$D$2:$D$5</c:f>
              <c:numCache>
                <c:formatCode>General</c:formatCode>
                <c:ptCount val="4"/>
                <c:pt idx="0">
                  <c:v>33.6</c:v>
                </c:pt>
                <c:pt idx="1">
                  <c:v>38.200000000000003</c:v>
                </c:pt>
                <c:pt idx="2">
                  <c:v>66.599999999999994</c:v>
                </c:pt>
                <c:pt idx="3">
                  <c:v>68.3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6F-451E-ACD7-A2A8576AF834}"/>
            </c:ext>
          </c:extLst>
        </c:ser>
        <c:ser>
          <c:idx val="1"/>
          <c:order val="1"/>
          <c:tx>
            <c:strRef>
              <c:f>DQ02_2!$E$1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C6F-451E-ACD7-A2A8576AF83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C6F-451E-ACD7-A2A8576AF83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C6F-451E-ACD7-A2A8576AF834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C6F-451E-ACD7-A2A8576AF834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DQ02_2!$B$2:$C$5</c:f>
              <c:multiLvlStrCache>
                <c:ptCount val="4"/>
                <c:lvl>
                  <c:pt idx="0">
                    <c:v>Grade 12</c:v>
                  </c:pt>
                  <c:pt idx="1">
                    <c:v>Grade 11</c:v>
                  </c:pt>
                  <c:pt idx="2">
                    <c:v>Grade 10</c:v>
                  </c:pt>
                  <c:pt idx="3">
                    <c:v>Grade 9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  <c:pt idx="3">
                    <c:v>d.</c:v>
                  </c:pt>
                </c:lvl>
              </c:multiLvlStrCache>
            </c:multiLvlStrRef>
          </c:cat>
          <c:val>
            <c:numRef>
              <c:f>DQ02_2!$E$2:$E$5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C6F-451E-ACD7-A2A8576AF834}"/>
            </c:ext>
          </c:extLst>
        </c:ser>
        <c:ser>
          <c:idx val="2"/>
          <c:order val="2"/>
          <c:tx>
            <c:strRef>
              <c:f>DQ02_2!$F$1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C6F-451E-ACD7-A2A8576AF83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C6F-451E-ACD7-A2A8576AF834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C6F-451E-ACD7-A2A8576AF834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C6F-451E-ACD7-A2A8576AF834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DQ02_2!$B$2:$C$5</c:f>
              <c:multiLvlStrCache>
                <c:ptCount val="4"/>
                <c:lvl>
                  <c:pt idx="0">
                    <c:v>Grade 12</c:v>
                  </c:pt>
                  <c:pt idx="1">
                    <c:v>Grade 11</c:v>
                  </c:pt>
                  <c:pt idx="2">
                    <c:v>Grade 10</c:v>
                  </c:pt>
                  <c:pt idx="3">
                    <c:v>Grade 9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  <c:pt idx="3">
                    <c:v>d.</c:v>
                  </c:pt>
                </c:lvl>
              </c:multiLvlStrCache>
            </c:multiLvlStrRef>
          </c:cat>
          <c:val>
            <c:numRef>
              <c:f>DQ02_2!$F$2:$F$5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C6F-451E-ACD7-A2A8576AF834}"/>
            </c:ext>
          </c:extLst>
        </c:ser>
        <c:ser>
          <c:idx val="3"/>
          <c:order val="3"/>
          <c:tx>
            <c:strRef>
              <c:f>DQ02_2!$G$1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DQ02_2!$B$2:$C$5</c:f>
              <c:multiLvlStrCache>
                <c:ptCount val="4"/>
                <c:lvl>
                  <c:pt idx="0">
                    <c:v>Grade 12</c:v>
                  </c:pt>
                  <c:pt idx="1">
                    <c:v>Grade 11</c:v>
                  </c:pt>
                  <c:pt idx="2">
                    <c:v>Grade 10</c:v>
                  </c:pt>
                  <c:pt idx="3">
                    <c:v>Grade 9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  <c:pt idx="3">
                    <c:v>d.</c:v>
                  </c:pt>
                </c:lvl>
              </c:multiLvlStrCache>
            </c:multiLvlStrRef>
          </c:cat>
          <c:val>
            <c:numRef>
              <c:f>DQ02_2!$G$2:$G$5</c:f>
              <c:numCache>
                <c:formatCode>General</c:formatCode>
                <c:ptCount val="4"/>
                <c:pt idx="0">
                  <c:v>33.6</c:v>
                </c:pt>
                <c:pt idx="1">
                  <c:v>38.200000000000003</c:v>
                </c:pt>
                <c:pt idx="2">
                  <c:v>66.599999999999994</c:v>
                </c:pt>
                <c:pt idx="3">
                  <c:v>68.3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C6F-451E-ACD7-A2A8576AF83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DQ14_1!$D$1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DQ14_1!$B$2:$C$6</c:f>
              <c:multiLvlStrCache>
                <c:ptCount val="5"/>
                <c:lvl>
                  <c:pt idx="0">
                    <c:v>Identified additional LGBT resources available in the community or online</c:v>
                  </c:pt>
                  <c:pt idx="1">
                    <c:v>Provided students with information about LGBT resources within the school (e.g., counseling services, student support groups like Gay/Straight Alliances or Genders and Sexualities Alliances)</c:v>
                  </c:pt>
                  <c:pt idx="2">
                    <c:v>Encouraged students to respect others' sexual and gender identities</c:v>
                  </c:pt>
                  <c:pt idx="3">
                    <c:v>Provided positive examples of lesbian, gay, bisexual, or transgender (LGBT) people and same-sex or gender relationships (e.g., family, peer, or romantic)</c:v>
                  </c:pt>
                  <c:pt idx="4">
                    <c:v>Encouraged use of gender-neutral pronouns such as "they/them" during instruction to recognize gender diversity among students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DQ14_1!$D$2:$D$6</c:f>
              <c:numCache>
                <c:formatCode>General</c:formatCode>
                <c:ptCount val="5"/>
                <c:pt idx="0">
                  <c:v>65.2</c:v>
                </c:pt>
                <c:pt idx="1">
                  <c:v>74</c:v>
                </c:pt>
                <c:pt idx="2">
                  <c:v>91.7</c:v>
                </c:pt>
                <c:pt idx="3">
                  <c:v>68.8</c:v>
                </c:pt>
                <c:pt idx="4">
                  <c:v>76.400000000000006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DF-4319-A733-32FED6D38173}"/>
            </c:ext>
          </c:extLst>
        </c:ser>
        <c:ser>
          <c:idx val="1"/>
          <c:order val="1"/>
          <c:tx>
            <c:strRef>
              <c:f>DQ14_1!$E$1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EDF-4319-A733-32FED6D38173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EDF-4319-A733-32FED6D38173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EDF-4319-A733-32FED6D38173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EDF-4319-A733-32FED6D38173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EDF-4319-A733-32FED6D38173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DQ14_1!$B$2:$C$6</c:f>
              <c:multiLvlStrCache>
                <c:ptCount val="5"/>
                <c:lvl>
                  <c:pt idx="0">
                    <c:v>Identified additional LGBT resources available in the community or online</c:v>
                  </c:pt>
                  <c:pt idx="1">
                    <c:v>Provided students with information about LGBT resources within the school (e.g., counseling services, student support groups like Gay/Straight Alliances or Genders and Sexualities Alliances)</c:v>
                  </c:pt>
                  <c:pt idx="2">
                    <c:v>Encouraged students to respect others' sexual and gender identities</c:v>
                  </c:pt>
                  <c:pt idx="3">
                    <c:v>Provided positive examples of lesbian, gay, bisexual, or transgender (LGBT) people and same-sex or gender relationships (e.g., family, peer, or romantic)</c:v>
                  </c:pt>
                  <c:pt idx="4">
                    <c:v>Encouraged use of gender-neutral pronouns such as "they/them" during instruction to recognize gender diversity among students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DQ14_1!$E$2:$E$6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EDF-4319-A733-32FED6D38173}"/>
            </c:ext>
          </c:extLst>
        </c:ser>
        <c:ser>
          <c:idx val="2"/>
          <c:order val="2"/>
          <c:tx>
            <c:strRef>
              <c:f>DQ14_1!$F$1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DQ14_1!$B$2:$C$6</c:f>
              <c:multiLvlStrCache>
                <c:ptCount val="5"/>
                <c:lvl>
                  <c:pt idx="0">
                    <c:v>Identified additional LGBT resources available in the community or online</c:v>
                  </c:pt>
                  <c:pt idx="1">
                    <c:v>Provided students with information about LGBT resources within the school (e.g., counseling services, student support groups like Gay/Straight Alliances or Genders and Sexualities Alliances)</c:v>
                  </c:pt>
                  <c:pt idx="2">
                    <c:v>Encouraged students to respect others' sexual and gender identities</c:v>
                  </c:pt>
                  <c:pt idx="3">
                    <c:v>Provided positive examples of lesbian, gay, bisexual, or transgender (LGBT) people and same-sex or gender relationships (e.g., family, peer, or romantic)</c:v>
                  </c:pt>
                  <c:pt idx="4">
                    <c:v>Encouraged use of gender-neutral pronouns such as "they/them" during instruction to recognize gender diversity among students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DQ14_1!$F$2:$F$6</c:f>
              <c:numCache>
                <c:formatCode>General</c:formatCode>
                <c:ptCount val="5"/>
                <c:pt idx="0">
                  <c:v>57.5</c:v>
                </c:pt>
                <c:pt idx="1">
                  <c:v>64.2</c:v>
                </c:pt>
                <c:pt idx="2">
                  <c:v>85.8</c:v>
                </c:pt>
                <c:pt idx="3">
                  <c:v>61.3</c:v>
                </c:pt>
                <c:pt idx="4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EDF-4319-A733-32FED6D38173}"/>
            </c:ext>
          </c:extLst>
        </c:ser>
        <c:ser>
          <c:idx val="3"/>
          <c:order val="3"/>
          <c:tx>
            <c:strRef>
              <c:f>DQ14_1!$G$1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DQ14_1!$B$2:$C$6</c:f>
              <c:multiLvlStrCache>
                <c:ptCount val="5"/>
                <c:lvl>
                  <c:pt idx="0">
                    <c:v>Identified additional LGBT resources available in the community or online</c:v>
                  </c:pt>
                  <c:pt idx="1">
                    <c:v>Provided students with information about LGBT resources within the school (e.g., counseling services, student support groups like Gay/Straight Alliances or Genders and Sexualities Alliances)</c:v>
                  </c:pt>
                  <c:pt idx="2">
                    <c:v>Encouraged students to respect others' sexual and gender identities</c:v>
                  </c:pt>
                  <c:pt idx="3">
                    <c:v>Provided positive examples of lesbian, gay, bisexual, or transgender (LGBT) people and same-sex or gender relationships (e.g., family, peer, or romantic)</c:v>
                  </c:pt>
                  <c:pt idx="4">
                    <c:v>Encouraged use of gender-neutral pronouns such as "they/them" during instruction to recognize gender diversity among students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DQ14_1!$G$2:$G$6</c:f>
              <c:numCache>
                <c:formatCode>General</c:formatCode>
                <c:ptCount val="5"/>
                <c:pt idx="0">
                  <c:v>76</c:v>
                </c:pt>
                <c:pt idx="1">
                  <c:v>88</c:v>
                </c:pt>
                <c:pt idx="2">
                  <c:v>100</c:v>
                </c:pt>
                <c:pt idx="3">
                  <c:v>79.2</c:v>
                </c:pt>
                <c:pt idx="4">
                  <c:v>85.5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EDF-4319-A733-32FED6D3817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DQ15_1!$D$1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DQ15_1!$B$2:$C$6</c:f>
              <c:multiLvlStrCache>
                <c:ptCount val="5"/>
                <c:lvl>
                  <c:pt idx="0">
                    <c:v>Using food labels</c:v>
                  </c:pt>
                  <c:pt idx="1">
                    <c:v>Food guidance using the current Dietary Guidelines for Americans (e.g., MyPlate, healthy eating patterns)</c:v>
                  </c:pt>
                  <c:pt idx="2">
                    <c:v>Benefits of eating breakfast every day</c:v>
                  </c:pt>
                  <c:pt idx="3">
                    <c:v>Benefits of drinking plenty of water</c:v>
                  </c:pt>
                  <c:pt idx="4">
                    <c:v>Benefits of healthy eating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DQ15_1!$D$2:$D$6</c:f>
              <c:numCache>
                <c:formatCode>General</c:formatCode>
                <c:ptCount val="5"/>
                <c:pt idx="0">
                  <c:v>88.4</c:v>
                </c:pt>
                <c:pt idx="1">
                  <c:v>88</c:v>
                </c:pt>
                <c:pt idx="2">
                  <c:v>88</c:v>
                </c:pt>
                <c:pt idx="3">
                  <c:v>92.1</c:v>
                </c:pt>
                <c:pt idx="4">
                  <c:v>90.5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C6-4876-9011-9C7EE4C7B40C}"/>
            </c:ext>
          </c:extLst>
        </c:ser>
        <c:ser>
          <c:idx val="1"/>
          <c:order val="1"/>
          <c:tx>
            <c:strRef>
              <c:f>DQ15_1!$E$1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7C6-4876-9011-9C7EE4C7B40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7C6-4876-9011-9C7EE4C7B40C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7C6-4876-9011-9C7EE4C7B40C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7C6-4876-9011-9C7EE4C7B40C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7C6-4876-9011-9C7EE4C7B40C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DQ15_1!$B$2:$C$6</c:f>
              <c:multiLvlStrCache>
                <c:ptCount val="5"/>
                <c:lvl>
                  <c:pt idx="0">
                    <c:v>Using food labels</c:v>
                  </c:pt>
                  <c:pt idx="1">
                    <c:v>Food guidance using the current Dietary Guidelines for Americans (e.g., MyPlate, healthy eating patterns)</c:v>
                  </c:pt>
                  <c:pt idx="2">
                    <c:v>Benefits of eating breakfast every day</c:v>
                  </c:pt>
                  <c:pt idx="3">
                    <c:v>Benefits of drinking plenty of water</c:v>
                  </c:pt>
                  <c:pt idx="4">
                    <c:v>Benefits of healthy eating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DQ15_1!$E$2:$E$6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7C6-4876-9011-9C7EE4C7B40C}"/>
            </c:ext>
          </c:extLst>
        </c:ser>
        <c:ser>
          <c:idx val="2"/>
          <c:order val="2"/>
          <c:tx>
            <c:strRef>
              <c:f>DQ15_1!$F$1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DQ15_1!$B$2:$C$6</c:f>
              <c:multiLvlStrCache>
                <c:ptCount val="5"/>
                <c:lvl>
                  <c:pt idx="0">
                    <c:v>Using food labels</c:v>
                  </c:pt>
                  <c:pt idx="1">
                    <c:v>Food guidance using the current Dietary Guidelines for Americans (e.g., MyPlate, healthy eating patterns)</c:v>
                  </c:pt>
                  <c:pt idx="2">
                    <c:v>Benefits of eating breakfast every day</c:v>
                  </c:pt>
                  <c:pt idx="3">
                    <c:v>Benefits of drinking plenty of water</c:v>
                  </c:pt>
                  <c:pt idx="4">
                    <c:v>Benefits of healthy eating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DQ15_1!$F$2:$F$6</c:f>
              <c:numCache>
                <c:formatCode>General</c:formatCode>
                <c:ptCount val="5"/>
                <c:pt idx="0">
                  <c:v>81.900000000000006</c:v>
                </c:pt>
                <c:pt idx="1">
                  <c:v>83.3</c:v>
                </c:pt>
                <c:pt idx="2">
                  <c:v>83.3</c:v>
                </c:pt>
                <c:pt idx="3">
                  <c:v>87.4</c:v>
                </c:pt>
                <c:pt idx="4">
                  <c:v>85.4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7C6-4876-9011-9C7EE4C7B40C}"/>
            </c:ext>
          </c:extLst>
        </c:ser>
        <c:ser>
          <c:idx val="3"/>
          <c:order val="3"/>
          <c:tx>
            <c:strRef>
              <c:f>DQ15_1!$G$1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DQ15_1!$B$2:$C$6</c:f>
              <c:multiLvlStrCache>
                <c:ptCount val="5"/>
                <c:lvl>
                  <c:pt idx="0">
                    <c:v>Using food labels</c:v>
                  </c:pt>
                  <c:pt idx="1">
                    <c:v>Food guidance using the current Dietary Guidelines for Americans (e.g., MyPlate, healthy eating patterns)</c:v>
                  </c:pt>
                  <c:pt idx="2">
                    <c:v>Benefits of eating breakfast every day</c:v>
                  </c:pt>
                  <c:pt idx="3">
                    <c:v>Benefits of drinking plenty of water</c:v>
                  </c:pt>
                  <c:pt idx="4">
                    <c:v>Benefits of healthy eating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DQ15_1!$G$2:$G$6</c:f>
              <c:numCache>
                <c:formatCode>General</c:formatCode>
                <c:ptCount val="5"/>
                <c:pt idx="0">
                  <c:v>97.9</c:v>
                </c:pt>
                <c:pt idx="1">
                  <c:v>94.8</c:v>
                </c:pt>
                <c:pt idx="2">
                  <c:v>94.8</c:v>
                </c:pt>
                <c:pt idx="3">
                  <c:v>99</c:v>
                </c:pt>
                <c:pt idx="4">
                  <c:v>97.9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7C6-4876-9011-9C7EE4C7B4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DQ15_2!$D$1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DQ15_2!$B$2:$C$6</c:f>
              <c:multiLvlStrCache>
                <c:ptCount val="5"/>
                <c:lvl>
                  <c:pt idx="0">
                    <c:v>Choosing nutrient-dense foods and beverages that reflect personal preferences, culture, and budget</c:v>
                  </c:pt>
                  <c:pt idx="1">
                    <c:v>Choosing a variety of options within each food group</c:v>
                  </c:pt>
                  <c:pt idx="2">
                    <c:v>Eating more fruits, vegetables, and whole grain products</c:v>
                  </c:pt>
                  <c:pt idx="3">
                    <c:v>Balancing food intake and physical activity</c:v>
                  </c:pt>
                  <c:pt idx="4">
                    <c:v>Differentiating between nutritious and non-nutritious beverages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DQ15_2!$D$2:$D$6</c:f>
              <c:numCache>
                <c:formatCode>General</c:formatCode>
                <c:ptCount val="5"/>
                <c:pt idx="0">
                  <c:v>86.3</c:v>
                </c:pt>
                <c:pt idx="1">
                  <c:v>90.5</c:v>
                </c:pt>
                <c:pt idx="2">
                  <c:v>90.5</c:v>
                </c:pt>
                <c:pt idx="3">
                  <c:v>90.8</c:v>
                </c:pt>
                <c:pt idx="4">
                  <c:v>87.2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4F-4386-8517-A7E6F27D41A1}"/>
            </c:ext>
          </c:extLst>
        </c:ser>
        <c:ser>
          <c:idx val="1"/>
          <c:order val="1"/>
          <c:tx>
            <c:strRef>
              <c:f>DQ15_2!$E$1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64F-4386-8517-A7E6F27D41A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64F-4386-8517-A7E6F27D41A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64F-4386-8517-A7E6F27D41A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64F-4386-8517-A7E6F27D41A1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64F-4386-8517-A7E6F27D41A1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DQ15_2!$B$2:$C$6</c:f>
              <c:multiLvlStrCache>
                <c:ptCount val="5"/>
                <c:lvl>
                  <c:pt idx="0">
                    <c:v>Choosing nutrient-dense foods and beverages that reflect personal preferences, culture, and budget</c:v>
                  </c:pt>
                  <c:pt idx="1">
                    <c:v>Choosing a variety of options within each food group</c:v>
                  </c:pt>
                  <c:pt idx="2">
                    <c:v>Eating more fruits, vegetables, and whole grain products</c:v>
                  </c:pt>
                  <c:pt idx="3">
                    <c:v>Balancing food intake and physical activity</c:v>
                  </c:pt>
                  <c:pt idx="4">
                    <c:v>Differentiating between nutritious and non-nutritious beverages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DQ15_2!$E$2:$E$6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64F-4386-8517-A7E6F27D41A1}"/>
            </c:ext>
          </c:extLst>
        </c:ser>
        <c:ser>
          <c:idx val="2"/>
          <c:order val="2"/>
          <c:tx>
            <c:strRef>
              <c:f>DQ15_2!$F$1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DQ15_2!$B$2:$C$6</c:f>
              <c:multiLvlStrCache>
                <c:ptCount val="5"/>
                <c:lvl>
                  <c:pt idx="0">
                    <c:v>Choosing nutrient-dense foods and beverages that reflect personal preferences, culture, and budget</c:v>
                  </c:pt>
                  <c:pt idx="1">
                    <c:v>Choosing a variety of options within each food group</c:v>
                  </c:pt>
                  <c:pt idx="2">
                    <c:v>Eating more fruits, vegetables, and whole grain products</c:v>
                  </c:pt>
                  <c:pt idx="3">
                    <c:v>Balancing food intake and physical activity</c:v>
                  </c:pt>
                  <c:pt idx="4">
                    <c:v>Differentiating between nutritious and non-nutritious beverages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DQ15_2!$F$2:$F$6</c:f>
              <c:numCache>
                <c:formatCode>General</c:formatCode>
                <c:ptCount val="5"/>
                <c:pt idx="0">
                  <c:v>80.8</c:v>
                </c:pt>
                <c:pt idx="1">
                  <c:v>85.4</c:v>
                </c:pt>
                <c:pt idx="2">
                  <c:v>85.4</c:v>
                </c:pt>
                <c:pt idx="3">
                  <c:v>85.3</c:v>
                </c:pt>
                <c:pt idx="4">
                  <c:v>81.400000000000006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64F-4386-8517-A7E6F27D41A1}"/>
            </c:ext>
          </c:extLst>
        </c:ser>
        <c:ser>
          <c:idx val="3"/>
          <c:order val="3"/>
          <c:tx>
            <c:strRef>
              <c:f>DQ15_2!$G$1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DQ15_2!$B$2:$C$6</c:f>
              <c:multiLvlStrCache>
                <c:ptCount val="5"/>
                <c:lvl>
                  <c:pt idx="0">
                    <c:v>Choosing nutrient-dense foods and beverages that reflect personal preferences, culture, and budget</c:v>
                  </c:pt>
                  <c:pt idx="1">
                    <c:v>Choosing a variety of options within each food group</c:v>
                  </c:pt>
                  <c:pt idx="2">
                    <c:v>Eating more fruits, vegetables, and whole grain products</c:v>
                  </c:pt>
                  <c:pt idx="3">
                    <c:v>Balancing food intake and physical activity</c:v>
                  </c:pt>
                  <c:pt idx="4">
                    <c:v>Differentiating between nutritious and non-nutritious beverages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DQ15_2!$G$2:$G$6</c:f>
              <c:numCache>
                <c:formatCode>General</c:formatCode>
                <c:ptCount val="5"/>
                <c:pt idx="0">
                  <c:v>94.7</c:v>
                </c:pt>
                <c:pt idx="1">
                  <c:v>97.9</c:v>
                </c:pt>
                <c:pt idx="2">
                  <c:v>97.9</c:v>
                </c:pt>
                <c:pt idx="3">
                  <c:v>99</c:v>
                </c:pt>
                <c:pt idx="4">
                  <c:v>95.9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64F-4386-8517-A7E6F27D41A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DQ15_3!$D$1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DQ15_3!$B$2:$C$6</c:f>
              <c:multiLvlStrCache>
                <c:ptCount val="5"/>
                <c:lvl>
                  <c:pt idx="0">
                    <c:v>Eating a variety of foods that are high in iron</c:v>
                  </c:pt>
                  <c:pt idx="1">
                    <c:v>Eating a variety of foods that are high in calcium</c:v>
                  </c:pt>
                  <c:pt idx="2">
                    <c:v>Choosing foods and snacks that are low in sodium</c:v>
                  </c:pt>
                  <c:pt idx="3">
                    <c:v>Choosing foods, snacks, and beverages that are low in added sugars</c:v>
                  </c:pt>
                  <c:pt idx="4">
                    <c:v>Choosing foods and snacks that are low in solid fat (i.e., saturated and trans fat)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DQ15_3!$D$2:$D$6</c:f>
              <c:numCache>
                <c:formatCode>General</c:formatCode>
                <c:ptCount val="5"/>
                <c:pt idx="0">
                  <c:v>81.3</c:v>
                </c:pt>
                <c:pt idx="1">
                  <c:v>85.2</c:v>
                </c:pt>
                <c:pt idx="2">
                  <c:v>87.2</c:v>
                </c:pt>
                <c:pt idx="3">
                  <c:v>90.5</c:v>
                </c:pt>
                <c:pt idx="4">
                  <c:v>87.6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66-4ED7-A423-4178876EE9DD}"/>
            </c:ext>
          </c:extLst>
        </c:ser>
        <c:ser>
          <c:idx val="1"/>
          <c:order val="1"/>
          <c:tx>
            <c:strRef>
              <c:f>DQ15_3!$E$1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C66-4ED7-A423-4178876EE9DD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C66-4ED7-A423-4178876EE9D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C66-4ED7-A423-4178876EE9DD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C66-4ED7-A423-4178876EE9DD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C66-4ED7-A423-4178876EE9DD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DQ15_3!$B$2:$C$6</c:f>
              <c:multiLvlStrCache>
                <c:ptCount val="5"/>
                <c:lvl>
                  <c:pt idx="0">
                    <c:v>Eating a variety of foods that are high in iron</c:v>
                  </c:pt>
                  <c:pt idx="1">
                    <c:v>Eating a variety of foods that are high in calcium</c:v>
                  </c:pt>
                  <c:pt idx="2">
                    <c:v>Choosing foods and snacks that are low in sodium</c:v>
                  </c:pt>
                  <c:pt idx="3">
                    <c:v>Choosing foods, snacks, and beverages that are low in added sugars</c:v>
                  </c:pt>
                  <c:pt idx="4">
                    <c:v>Choosing foods and snacks that are low in solid fat (i.e., saturated and trans fat)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DQ15_3!$E$2:$E$6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C66-4ED7-A423-4178876EE9DD}"/>
            </c:ext>
          </c:extLst>
        </c:ser>
        <c:ser>
          <c:idx val="2"/>
          <c:order val="2"/>
          <c:tx>
            <c:strRef>
              <c:f>DQ15_3!$F$1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DQ15_3!$B$2:$C$6</c:f>
              <c:multiLvlStrCache>
                <c:ptCount val="5"/>
                <c:lvl>
                  <c:pt idx="0">
                    <c:v>Eating a variety of foods that are high in iron</c:v>
                  </c:pt>
                  <c:pt idx="1">
                    <c:v>Eating a variety of foods that are high in calcium</c:v>
                  </c:pt>
                  <c:pt idx="2">
                    <c:v>Choosing foods and snacks that are low in sodium</c:v>
                  </c:pt>
                  <c:pt idx="3">
                    <c:v>Choosing foods, snacks, and beverages that are low in added sugars</c:v>
                  </c:pt>
                  <c:pt idx="4">
                    <c:v>Choosing foods and snacks that are low in solid fat (i.e., saturated and trans fat)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DQ15_3!$F$2:$F$6</c:f>
              <c:numCache>
                <c:formatCode>General</c:formatCode>
                <c:ptCount val="5"/>
                <c:pt idx="0">
                  <c:v>76.7</c:v>
                </c:pt>
                <c:pt idx="1">
                  <c:v>80.099999999999994</c:v>
                </c:pt>
                <c:pt idx="2">
                  <c:v>82.2</c:v>
                </c:pt>
                <c:pt idx="3">
                  <c:v>85.4</c:v>
                </c:pt>
                <c:pt idx="4">
                  <c:v>82.1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C66-4ED7-A423-4178876EE9DD}"/>
            </c:ext>
          </c:extLst>
        </c:ser>
        <c:ser>
          <c:idx val="3"/>
          <c:order val="3"/>
          <c:tx>
            <c:strRef>
              <c:f>DQ15_3!$G$1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DQ15_3!$B$2:$C$6</c:f>
              <c:multiLvlStrCache>
                <c:ptCount val="5"/>
                <c:lvl>
                  <c:pt idx="0">
                    <c:v>Eating a variety of foods that are high in iron</c:v>
                  </c:pt>
                  <c:pt idx="1">
                    <c:v>Eating a variety of foods that are high in calcium</c:v>
                  </c:pt>
                  <c:pt idx="2">
                    <c:v>Choosing foods and snacks that are low in sodium</c:v>
                  </c:pt>
                  <c:pt idx="3">
                    <c:v>Choosing foods, snacks, and beverages that are low in added sugars</c:v>
                  </c:pt>
                  <c:pt idx="4">
                    <c:v>Choosing foods and snacks that are low in solid fat (i.e., saturated and trans fat)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DQ15_3!$G$2:$G$6</c:f>
              <c:numCache>
                <c:formatCode>General</c:formatCode>
                <c:ptCount val="5"/>
                <c:pt idx="0">
                  <c:v>88.3</c:v>
                </c:pt>
                <c:pt idx="1">
                  <c:v>92.7</c:v>
                </c:pt>
                <c:pt idx="2">
                  <c:v>94.8</c:v>
                </c:pt>
                <c:pt idx="3">
                  <c:v>97.9</c:v>
                </c:pt>
                <c:pt idx="4">
                  <c:v>95.9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C66-4ED7-A423-4178876EE9D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DQ15_4!$D$1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DQ15_4!$B$2:$C$5</c:f>
              <c:multiLvlStrCache>
                <c:ptCount val="4"/>
                <c:lvl>
                  <c:pt idx="0">
                    <c:v>Accepting body size differences</c:v>
                  </c:pt>
                  <c:pt idx="1">
                    <c:v>Risks of unhealthy weight control practices</c:v>
                  </c:pt>
                  <c:pt idx="2">
                    <c:v>Preparing healthy meals and snacks</c:v>
                  </c:pt>
                  <c:pt idx="3">
                    <c:v>Food safety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DQ15_4!$D$2:$D$5</c:f>
              <c:numCache>
                <c:formatCode>General</c:formatCode>
                <c:ptCount val="4"/>
                <c:pt idx="0">
                  <c:v>86.2</c:v>
                </c:pt>
                <c:pt idx="1">
                  <c:v>82.1</c:v>
                </c:pt>
                <c:pt idx="2">
                  <c:v>82.6</c:v>
                </c:pt>
                <c:pt idx="3">
                  <c:v>78.400000000000006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96-4BE5-B213-122463252ABA}"/>
            </c:ext>
          </c:extLst>
        </c:ser>
        <c:ser>
          <c:idx val="1"/>
          <c:order val="1"/>
          <c:tx>
            <c:strRef>
              <c:f>DQ15_4!$E$1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E96-4BE5-B213-122463252AB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E96-4BE5-B213-122463252AB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E96-4BE5-B213-122463252ABA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E96-4BE5-B213-122463252ABA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DQ15_4!$B$2:$C$5</c:f>
              <c:multiLvlStrCache>
                <c:ptCount val="4"/>
                <c:lvl>
                  <c:pt idx="0">
                    <c:v>Accepting body size differences</c:v>
                  </c:pt>
                  <c:pt idx="1">
                    <c:v>Risks of unhealthy weight control practices</c:v>
                  </c:pt>
                  <c:pt idx="2">
                    <c:v>Preparing healthy meals and snacks</c:v>
                  </c:pt>
                  <c:pt idx="3">
                    <c:v>Food safety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DQ15_4!$E$2:$E$5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E96-4BE5-B213-122463252ABA}"/>
            </c:ext>
          </c:extLst>
        </c:ser>
        <c:ser>
          <c:idx val="2"/>
          <c:order val="2"/>
          <c:tx>
            <c:strRef>
              <c:f>DQ15_4!$F$1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DQ15_4!$B$2:$C$5</c:f>
              <c:multiLvlStrCache>
                <c:ptCount val="4"/>
                <c:lvl>
                  <c:pt idx="0">
                    <c:v>Accepting body size differences</c:v>
                  </c:pt>
                  <c:pt idx="1">
                    <c:v>Risks of unhealthy weight control practices</c:v>
                  </c:pt>
                  <c:pt idx="2">
                    <c:v>Preparing healthy meals and snacks</c:v>
                  </c:pt>
                  <c:pt idx="3">
                    <c:v>Food safety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DQ15_4!$F$2:$F$5</c:f>
              <c:numCache>
                <c:formatCode>General</c:formatCode>
                <c:ptCount val="4"/>
                <c:pt idx="0">
                  <c:v>80.599999999999994</c:v>
                </c:pt>
                <c:pt idx="1">
                  <c:v>74.3</c:v>
                </c:pt>
                <c:pt idx="2">
                  <c:v>77.900000000000006</c:v>
                </c:pt>
                <c:pt idx="3">
                  <c:v>73.099999999999994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E96-4BE5-B213-122463252ABA}"/>
            </c:ext>
          </c:extLst>
        </c:ser>
        <c:ser>
          <c:idx val="3"/>
          <c:order val="3"/>
          <c:tx>
            <c:strRef>
              <c:f>DQ15_4!$G$1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DQ15_4!$B$2:$C$5</c:f>
              <c:multiLvlStrCache>
                <c:ptCount val="4"/>
                <c:lvl>
                  <c:pt idx="0">
                    <c:v>Accepting body size differences</c:v>
                  </c:pt>
                  <c:pt idx="1">
                    <c:v>Risks of unhealthy weight control practices</c:v>
                  </c:pt>
                  <c:pt idx="2">
                    <c:v>Preparing healthy meals and snacks</c:v>
                  </c:pt>
                  <c:pt idx="3">
                    <c:v>Food safety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DQ15_4!$G$2:$G$5</c:f>
              <c:numCache>
                <c:formatCode>General</c:formatCode>
                <c:ptCount val="4"/>
                <c:pt idx="0">
                  <c:v>94.8</c:v>
                </c:pt>
                <c:pt idx="1">
                  <c:v>93.7</c:v>
                </c:pt>
                <c:pt idx="2">
                  <c:v>89.6</c:v>
                </c:pt>
                <c:pt idx="3">
                  <c:v>86.4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E96-4BE5-B213-122463252AB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DQ15_5!$D$1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DQ15_5!$B$2:$C$5</c:f>
              <c:multiLvlStrCache>
                <c:ptCount val="4"/>
                <c:lvl>
                  <c:pt idx="0">
                    <c:v>Food production, including how food is grown, harvested, processed, packaged, and transported</c:v>
                  </c:pt>
                  <c:pt idx="1">
                    <c:v>Finding valid information about nutrition (e.g., differentiating between advertising and factual information)</c:v>
                  </c:pt>
                  <c:pt idx="2">
                    <c:v>Relationship between diet and chronic diseases</c:v>
                  </c:pt>
                  <c:pt idx="3">
                    <c:v>Signs, symptoms, and treatment for eating disorders</c:v>
                  </c:pt>
                </c:lvl>
                <c:lvl>
                  <c:pt idx="0">
                    <c:v>w.</c:v>
                  </c:pt>
                  <c:pt idx="1">
                    <c:v>v.</c:v>
                  </c:pt>
                  <c:pt idx="2">
                    <c:v>u.</c:v>
                  </c:pt>
                  <c:pt idx="3">
                    <c:v>t.</c:v>
                  </c:pt>
                </c:lvl>
              </c:multiLvlStrCache>
            </c:multiLvlStrRef>
          </c:cat>
          <c:val>
            <c:numRef>
              <c:f>DQ15_5!$D$2:$D$5</c:f>
              <c:numCache>
                <c:formatCode>General</c:formatCode>
                <c:ptCount val="4"/>
                <c:pt idx="0">
                  <c:v>71</c:v>
                </c:pt>
                <c:pt idx="1">
                  <c:v>86.4</c:v>
                </c:pt>
                <c:pt idx="2">
                  <c:v>84.7</c:v>
                </c:pt>
                <c:pt idx="3">
                  <c:v>77.099999999999994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D8-4A90-A47A-66158ADCBBBB}"/>
            </c:ext>
          </c:extLst>
        </c:ser>
        <c:ser>
          <c:idx val="1"/>
          <c:order val="1"/>
          <c:tx>
            <c:strRef>
              <c:f>DQ15_5!$E$1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4D8-4A90-A47A-66158ADCBBB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4D8-4A90-A47A-66158ADCBBB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4D8-4A90-A47A-66158ADCBBB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4D8-4A90-A47A-66158ADCBBBB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DQ15_5!$B$2:$C$5</c:f>
              <c:multiLvlStrCache>
                <c:ptCount val="4"/>
                <c:lvl>
                  <c:pt idx="0">
                    <c:v>Food production, including how food is grown, harvested, processed, packaged, and transported</c:v>
                  </c:pt>
                  <c:pt idx="1">
                    <c:v>Finding valid information about nutrition (e.g., differentiating between advertising and factual information)</c:v>
                  </c:pt>
                  <c:pt idx="2">
                    <c:v>Relationship between diet and chronic diseases</c:v>
                  </c:pt>
                  <c:pt idx="3">
                    <c:v>Signs, symptoms, and treatment for eating disorders</c:v>
                  </c:pt>
                </c:lvl>
                <c:lvl>
                  <c:pt idx="0">
                    <c:v>w.</c:v>
                  </c:pt>
                  <c:pt idx="1">
                    <c:v>v.</c:v>
                  </c:pt>
                  <c:pt idx="2">
                    <c:v>u.</c:v>
                  </c:pt>
                  <c:pt idx="3">
                    <c:v>t.</c:v>
                  </c:pt>
                </c:lvl>
              </c:multiLvlStrCache>
            </c:multiLvlStrRef>
          </c:cat>
          <c:val>
            <c:numRef>
              <c:f>DQ15_5!$E$2:$E$5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4D8-4A90-A47A-66158ADCBBBB}"/>
            </c:ext>
          </c:extLst>
        </c:ser>
        <c:ser>
          <c:idx val="2"/>
          <c:order val="2"/>
          <c:tx>
            <c:strRef>
              <c:f>DQ15_5!$F$1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DQ15_5!$B$2:$C$5</c:f>
              <c:multiLvlStrCache>
                <c:ptCount val="4"/>
                <c:lvl>
                  <c:pt idx="0">
                    <c:v>Food production, including how food is grown, harvested, processed, packaged, and transported</c:v>
                  </c:pt>
                  <c:pt idx="1">
                    <c:v>Finding valid information about nutrition (e.g., differentiating between advertising and factual information)</c:v>
                  </c:pt>
                  <c:pt idx="2">
                    <c:v>Relationship between diet and chronic diseases</c:v>
                  </c:pt>
                  <c:pt idx="3">
                    <c:v>Signs, symptoms, and treatment for eating disorders</c:v>
                  </c:pt>
                </c:lvl>
                <c:lvl>
                  <c:pt idx="0">
                    <c:v>w.</c:v>
                  </c:pt>
                  <c:pt idx="1">
                    <c:v>v.</c:v>
                  </c:pt>
                  <c:pt idx="2">
                    <c:v>u.</c:v>
                  </c:pt>
                  <c:pt idx="3">
                    <c:v>t.</c:v>
                  </c:pt>
                </c:lvl>
              </c:multiLvlStrCache>
            </c:multiLvlStrRef>
          </c:cat>
          <c:val>
            <c:numRef>
              <c:f>DQ15_5!$F$2:$F$5</c:f>
              <c:numCache>
                <c:formatCode>General</c:formatCode>
                <c:ptCount val="4"/>
                <c:pt idx="0">
                  <c:v>65.7</c:v>
                </c:pt>
                <c:pt idx="1">
                  <c:v>78.8</c:v>
                </c:pt>
                <c:pt idx="2">
                  <c:v>79.3</c:v>
                </c:pt>
                <c:pt idx="3">
                  <c:v>66.7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4D8-4A90-A47A-66158ADCBBBB}"/>
            </c:ext>
          </c:extLst>
        </c:ser>
        <c:ser>
          <c:idx val="3"/>
          <c:order val="3"/>
          <c:tx>
            <c:strRef>
              <c:f>DQ15_5!$G$1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DQ15_5!$B$2:$C$5</c:f>
              <c:multiLvlStrCache>
                <c:ptCount val="4"/>
                <c:lvl>
                  <c:pt idx="0">
                    <c:v>Food production, including how food is grown, harvested, processed, packaged, and transported</c:v>
                  </c:pt>
                  <c:pt idx="1">
                    <c:v>Finding valid information about nutrition (e.g., differentiating between advertising and factual information)</c:v>
                  </c:pt>
                  <c:pt idx="2">
                    <c:v>Relationship between diet and chronic diseases</c:v>
                  </c:pt>
                  <c:pt idx="3">
                    <c:v>Signs, symptoms, and treatment for eating disorders</c:v>
                  </c:pt>
                </c:lvl>
                <c:lvl>
                  <c:pt idx="0">
                    <c:v>w.</c:v>
                  </c:pt>
                  <c:pt idx="1">
                    <c:v>v.</c:v>
                  </c:pt>
                  <c:pt idx="2">
                    <c:v>u.</c:v>
                  </c:pt>
                  <c:pt idx="3">
                    <c:v>t.</c:v>
                  </c:pt>
                </c:lvl>
              </c:multiLvlStrCache>
            </c:multiLvlStrRef>
          </c:cat>
          <c:val>
            <c:numRef>
              <c:f>DQ15_5!$G$2:$G$5</c:f>
              <c:numCache>
                <c:formatCode>General</c:formatCode>
                <c:ptCount val="4"/>
                <c:pt idx="0">
                  <c:v>78.900000000000006</c:v>
                </c:pt>
                <c:pt idx="1">
                  <c:v>97.9</c:v>
                </c:pt>
                <c:pt idx="2">
                  <c:v>92.7</c:v>
                </c:pt>
                <c:pt idx="3">
                  <c:v>92.6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4D8-4A90-A47A-66158ADCBBB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DQ15N_1!$D$1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DQ15N_1!$D$2</c:f>
              <c:numCache>
                <c:formatCode>General</c:formatCode>
                <c:ptCount val="1"/>
                <c:pt idx="0">
                  <c:v>56.6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68-4C55-A13F-05DCC4359E20}"/>
            </c:ext>
          </c:extLst>
        </c:ser>
        <c:ser>
          <c:idx val="1"/>
          <c:order val="1"/>
          <c:tx>
            <c:strRef>
              <c:f>DQ15N_1!$E$1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768-4C55-A13F-05DCC4359E20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DQ15N_1!$E$2</c:f>
              <c:numCache>
                <c:formatCode>General</c:formatCode>
                <c:ptCount val="1"/>
                <c:pt idx="0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768-4C55-A13F-05DCC4359E20}"/>
            </c:ext>
          </c:extLst>
        </c:ser>
        <c:ser>
          <c:idx val="2"/>
          <c:order val="2"/>
          <c:tx>
            <c:strRef>
              <c:f>DQ15N_1!$F$1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DQ15N_1!$F$2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768-4C55-A13F-05DCC4359E20}"/>
            </c:ext>
          </c:extLst>
        </c:ser>
        <c:ser>
          <c:idx val="3"/>
          <c:order val="3"/>
          <c:tx>
            <c:strRef>
              <c:f>DQ15N_1!$G$1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DQ15N_1!$G$2</c:f>
              <c:numCache>
                <c:formatCode>General</c:formatCode>
                <c:ptCount val="1"/>
                <c:pt idx="0">
                  <c:v>66.599999999999994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768-4C55-A13F-05DCC4359E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DQ16_1!$D$1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DQ16_1!$B$2:$C$6</c:f>
              <c:multiLvlStrCache>
                <c:ptCount val="5"/>
                <c:lvl>
                  <c:pt idx="0">
                    <c:v>Recommended amounts and types of moderate, vigorous, muscle-strengthening, and bone-strengthening physical activity</c:v>
                  </c:pt>
                  <c:pt idx="1">
                    <c:v>Phases of a workout (i.e., warm-up, workout, and cool down)</c:v>
                  </c:pt>
                  <c:pt idx="2">
                    <c:v>Health-related fitness (i.e., cardiorespiratory endurance, muscular endurance, muscular strength, flexibility, and body composition)</c:v>
                  </c:pt>
                  <c:pt idx="3">
                    <c:v>Mental and social benefits of physical activity</c:v>
                  </c:pt>
                  <c:pt idx="4">
                    <c:v>Short-term and long-term benefits of physical activity, including reducing the risks for chronic disease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DQ16_1!$D$2:$D$6</c:f>
              <c:numCache>
                <c:formatCode>General</c:formatCode>
                <c:ptCount val="5"/>
                <c:pt idx="0">
                  <c:v>88.4</c:v>
                </c:pt>
                <c:pt idx="1">
                  <c:v>87.6</c:v>
                </c:pt>
                <c:pt idx="2">
                  <c:v>92.5</c:v>
                </c:pt>
                <c:pt idx="3">
                  <c:v>93.8</c:v>
                </c:pt>
                <c:pt idx="4">
                  <c:v>93.8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58-4A88-A1C4-9A957600D237}"/>
            </c:ext>
          </c:extLst>
        </c:ser>
        <c:ser>
          <c:idx val="1"/>
          <c:order val="1"/>
          <c:tx>
            <c:strRef>
              <c:f>DQ16_1!$E$1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658-4A88-A1C4-9A957600D23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658-4A88-A1C4-9A957600D23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658-4A88-A1C4-9A957600D237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658-4A88-A1C4-9A957600D237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658-4A88-A1C4-9A957600D237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DQ16_1!$B$2:$C$6</c:f>
              <c:multiLvlStrCache>
                <c:ptCount val="5"/>
                <c:lvl>
                  <c:pt idx="0">
                    <c:v>Recommended amounts and types of moderate, vigorous, muscle-strengthening, and bone-strengthening physical activity</c:v>
                  </c:pt>
                  <c:pt idx="1">
                    <c:v>Phases of a workout (i.e., warm-up, workout, and cool down)</c:v>
                  </c:pt>
                  <c:pt idx="2">
                    <c:v>Health-related fitness (i.e., cardiorespiratory endurance, muscular endurance, muscular strength, flexibility, and body composition)</c:v>
                  </c:pt>
                  <c:pt idx="3">
                    <c:v>Mental and social benefits of physical activity</c:v>
                  </c:pt>
                  <c:pt idx="4">
                    <c:v>Short-term and long-term benefits of physical activity, including reducing the risks for chronic disease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DQ16_1!$E$2:$E$6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658-4A88-A1C4-9A957600D237}"/>
            </c:ext>
          </c:extLst>
        </c:ser>
        <c:ser>
          <c:idx val="2"/>
          <c:order val="2"/>
          <c:tx>
            <c:strRef>
              <c:f>DQ16_1!$F$1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DQ16_1!$B$2:$C$6</c:f>
              <c:multiLvlStrCache>
                <c:ptCount val="5"/>
                <c:lvl>
                  <c:pt idx="0">
                    <c:v>Recommended amounts and types of moderate, vigorous, muscle-strengthening, and bone-strengthening physical activity</c:v>
                  </c:pt>
                  <c:pt idx="1">
                    <c:v>Phases of a workout (i.e., warm-up, workout, and cool down)</c:v>
                  </c:pt>
                  <c:pt idx="2">
                    <c:v>Health-related fitness (i.e., cardiorespiratory endurance, muscular endurance, muscular strength, flexibility, and body composition)</c:v>
                  </c:pt>
                  <c:pt idx="3">
                    <c:v>Mental and social benefits of physical activity</c:v>
                  </c:pt>
                  <c:pt idx="4">
                    <c:v>Short-term and long-term benefits of physical activity, including reducing the risks for chronic disease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DQ16_1!$F$2:$F$6</c:f>
              <c:numCache>
                <c:formatCode>General</c:formatCode>
                <c:ptCount val="5"/>
                <c:pt idx="0">
                  <c:v>87</c:v>
                </c:pt>
                <c:pt idx="1">
                  <c:v>85.7</c:v>
                </c:pt>
                <c:pt idx="2">
                  <c:v>90.4</c:v>
                </c:pt>
                <c:pt idx="3">
                  <c:v>91.8</c:v>
                </c:pt>
                <c:pt idx="4">
                  <c:v>91.8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658-4A88-A1C4-9A957600D237}"/>
            </c:ext>
          </c:extLst>
        </c:ser>
        <c:ser>
          <c:idx val="3"/>
          <c:order val="3"/>
          <c:tx>
            <c:strRef>
              <c:f>DQ16_1!$G$1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DQ16_1!$B$2:$C$6</c:f>
              <c:multiLvlStrCache>
                <c:ptCount val="5"/>
                <c:lvl>
                  <c:pt idx="0">
                    <c:v>Recommended amounts and types of moderate, vigorous, muscle-strengthening, and bone-strengthening physical activity</c:v>
                  </c:pt>
                  <c:pt idx="1">
                    <c:v>Phases of a workout (i.e., warm-up, workout, and cool down)</c:v>
                  </c:pt>
                  <c:pt idx="2">
                    <c:v>Health-related fitness (i.e., cardiorespiratory endurance, muscular endurance, muscular strength, flexibility, and body composition)</c:v>
                  </c:pt>
                  <c:pt idx="3">
                    <c:v>Mental and social benefits of physical activity</c:v>
                  </c:pt>
                  <c:pt idx="4">
                    <c:v>Short-term and long-term benefits of physical activity, including reducing the risks for chronic disease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DQ16_1!$G$2:$G$6</c:f>
              <c:numCache>
                <c:formatCode>General</c:formatCode>
                <c:ptCount val="5"/>
                <c:pt idx="0">
                  <c:v>90.5</c:v>
                </c:pt>
                <c:pt idx="1">
                  <c:v>90.5</c:v>
                </c:pt>
                <c:pt idx="2">
                  <c:v>95.8</c:v>
                </c:pt>
                <c:pt idx="3">
                  <c:v>96.8</c:v>
                </c:pt>
                <c:pt idx="4">
                  <c:v>96.8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658-4A88-A1C4-9A957600D2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DQ16_2!$D$1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DQ16_2!$B$2:$C$6</c:f>
              <c:multiLvlStrCache>
                <c:ptCount val="5"/>
                <c:lvl>
                  <c:pt idx="0">
                    <c:v>Increasing daily physical activity</c:v>
                  </c:pt>
                  <c:pt idx="1">
                    <c:v>Dangers of using performance-enhancing drugs (e.g., steroids)</c:v>
                  </c:pt>
                  <c:pt idx="2">
                    <c:v>Weather-related safety (e.g., avoiding heat stroke, hypothermia, and sunburn while physically active)</c:v>
                  </c:pt>
                  <c:pt idx="3">
                    <c:v>Preventing injury during physical activity</c:v>
                  </c:pt>
                  <c:pt idx="4">
                    <c:v>Decreasing sedentary activities (e.g., television viewing, using video games)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DQ16_2!$D$2:$D$6</c:f>
              <c:numCache>
                <c:formatCode>General</c:formatCode>
                <c:ptCount val="5"/>
                <c:pt idx="0">
                  <c:v>93.7</c:v>
                </c:pt>
                <c:pt idx="1">
                  <c:v>80.900000000000006</c:v>
                </c:pt>
                <c:pt idx="2">
                  <c:v>83.1</c:v>
                </c:pt>
                <c:pt idx="3">
                  <c:v>88.8</c:v>
                </c:pt>
                <c:pt idx="4">
                  <c:v>92.5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8A-4C8C-8A9F-41F26D65D1C6}"/>
            </c:ext>
          </c:extLst>
        </c:ser>
        <c:ser>
          <c:idx val="1"/>
          <c:order val="1"/>
          <c:tx>
            <c:strRef>
              <c:f>DQ16_2!$E$1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38A-4C8C-8A9F-41F26D65D1C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38A-4C8C-8A9F-41F26D65D1C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38A-4C8C-8A9F-41F26D65D1C6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38A-4C8C-8A9F-41F26D65D1C6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38A-4C8C-8A9F-41F26D65D1C6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DQ16_2!$B$2:$C$6</c:f>
              <c:multiLvlStrCache>
                <c:ptCount val="5"/>
                <c:lvl>
                  <c:pt idx="0">
                    <c:v>Increasing daily physical activity</c:v>
                  </c:pt>
                  <c:pt idx="1">
                    <c:v>Dangers of using performance-enhancing drugs (e.g., steroids)</c:v>
                  </c:pt>
                  <c:pt idx="2">
                    <c:v>Weather-related safety (e.g., avoiding heat stroke, hypothermia, and sunburn while physically active)</c:v>
                  </c:pt>
                  <c:pt idx="3">
                    <c:v>Preventing injury during physical activity</c:v>
                  </c:pt>
                  <c:pt idx="4">
                    <c:v>Decreasing sedentary activities (e.g., television viewing, using video games)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DQ16_2!$E$2:$E$6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38A-4C8C-8A9F-41F26D65D1C6}"/>
            </c:ext>
          </c:extLst>
        </c:ser>
        <c:ser>
          <c:idx val="2"/>
          <c:order val="2"/>
          <c:tx>
            <c:strRef>
              <c:f>DQ16_2!$F$1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DQ16_2!$B$2:$C$6</c:f>
              <c:multiLvlStrCache>
                <c:ptCount val="5"/>
                <c:lvl>
                  <c:pt idx="0">
                    <c:v>Increasing daily physical activity</c:v>
                  </c:pt>
                  <c:pt idx="1">
                    <c:v>Dangers of using performance-enhancing drugs (e.g., steroids)</c:v>
                  </c:pt>
                  <c:pt idx="2">
                    <c:v>Weather-related safety (e.g., avoiding heat stroke, hypothermia, and sunburn while physically active)</c:v>
                  </c:pt>
                  <c:pt idx="3">
                    <c:v>Preventing injury during physical activity</c:v>
                  </c:pt>
                  <c:pt idx="4">
                    <c:v>Decreasing sedentary activities (e.g., television viewing, using video games)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DQ16_2!$F$2:$F$6</c:f>
              <c:numCache>
                <c:formatCode>General</c:formatCode>
                <c:ptCount val="5"/>
                <c:pt idx="0">
                  <c:v>91.7</c:v>
                </c:pt>
                <c:pt idx="1">
                  <c:v>77.599999999999994</c:v>
                </c:pt>
                <c:pt idx="2">
                  <c:v>79.099999999999994</c:v>
                </c:pt>
                <c:pt idx="3">
                  <c:v>85</c:v>
                </c:pt>
                <c:pt idx="4">
                  <c:v>91.1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38A-4C8C-8A9F-41F26D65D1C6}"/>
            </c:ext>
          </c:extLst>
        </c:ser>
        <c:ser>
          <c:idx val="3"/>
          <c:order val="3"/>
          <c:tx>
            <c:strRef>
              <c:f>DQ16_2!$G$1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DQ16_2!$B$2:$C$6</c:f>
              <c:multiLvlStrCache>
                <c:ptCount val="5"/>
                <c:lvl>
                  <c:pt idx="0">
                    <c:v>Increasing daily physical activity</c:v>
                  </c:pt>
                  <c:pt idx="1">
                    <c:v>Dangers of using performance-enhancing drugs (e.g., steroids)</c:v>
                  </c:pt>
                  <c:pt idx="2">
                    <c:v>Weather-related safety (e.g., avoiding heat stroke, hypothermia, and sunburn while physically active)</c:v>
                  </c:pt>
                  <c:pt idx="3">
                    <c:v>Preventing injury during physical activity</c:v>
                  </c:pt>
                  <c:pt idx="4">
                    <c:v>Decreasing sedentary activities (e.g., television viewing, using video games)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DQ16_2!$G$2:$G$6</c:f>
              <c:numCache>
                <c:formatCode>General</c:formatCode>
                <c:ptCount val="5"/>
                <c:pt idx="0">
                  <c:v>96.8</c:v>
                </c:pt>
                <c:pt idx="1">
                  <c:v>86</c:v>
                </c:pt>
                <c:pt idx="2">
                  <c:v>89.4</c:v>
                </c:pt>
                <c:pt idx="3">
                  <c:v>94.7</c:v>
                </c:pt>
                <c:pt idx="4">
                  <c:v>94.7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38A-4C8C-8A9F-41F26D65D1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DQ16_3!$D$1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DQ16_3!$B$2:$C$4</c:f>
              <c:multiLvlStrCache>
                <c:ptCount val="3"/>
                <c:lvl>
                  <c:pt idx="0">
                    <c:v>Benefits of drinking water before, during, and after physical activity</c:v>
                  </c:pt>
                  <c:pt idx="1">
                    <c:v>Using safety equipment for specific physical activities</c:v>
                  </c:pt>
                  <c:pt idx="2">
                    <c:v>Incorporating physical activity into daily life (without relying on a structured exercise plan or special equipment)</c:v>
                  </c:pt>
                </c:lvl>
                <c:lvl>
                  <c:pt idx="0">
                    <c:v>m.</c:v>
                  </c:pt>
                  <c:pt idx="1">
                    <c:v>l.</c:v>
                  </c:pt>
                  <c:pt idx="2">
                    <c:v>k.</c:v>
                  </c:pt>
                </c:lvl>
              </c:multiLvlStrCache>
            </c:multiLvlStrRef>
          </c:cat>
          <c:val>
            <c:numRef>
              <c:f>DQ16_3!$D$2:$D$4</c:f>
              <c:numCache>
                <c:formatCode>General</c:formatCode>
                <c:ptCount val="3"/>
                <c:pt idx="0">
                  <c:v>93.4</c:v>
                </c:pt>
                <c:pt idx="1">
                  <c:v>85.1</c:v>
                </c:pt>
                <c:pt idx="2">
                  <c:v>92.1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51-41E9-A78F-5A2124EF9F3E}"/>
            </c:ext>
          </c:extLst>
        </c:ser>
        <c:ser>
          <c:idx val="1"/>
          <c:order val="1"/>
          <c:tx>
            <c:strRef>
              <c:f>DQ16_3!$E$1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051-41E9-A78F-5A2124EF9F3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051-41E9-A78F-5A2124EF9F3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051-41E9-A78F-5A2124EF9F3E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DQ16_3!$B$2:$C$4</c:f>
              <c:multiLvlStrCache>
                <c:ptCount val="3"/>
                <c:lvl>
                  <c:pt idx="0">
                    <c:v>Benefits of drinking water before, during, and after physical activity</c:v>
                  </c:pt>
                  <c:pt idx="1">
                    <c:v>Using safety equipment for specific physical activities</c:v>
                  </c:pt>
                  <c:pt idx="2">
                    <c:v>Incorporating physical activity into daily life (without relying on a structured exercise plan or special equipment)</c:v>
                  </c:pt>
                </c:lvl>
                <c:lvl>
                  <c:pt idx="0">
                    <c:v>m.</c:v>
                  </c:pt>
                  <c:pt idx="1">
                    <c:v>l.</c:v>
                  </c:pt>
                  <c:pt idx="2">
                    <c:v>k.</c:v>
                  </c:pt>
                </c:lvl>
              </c:multiLvlStrCache>
            </c:multiLvlStrRef>
          </c:cat>
          <c:val>
            <c:numRef>
              <c:f>DQ16_3!$E$2:$E$4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051-41E9-A78F-5A2124EF9F3E}"/>
            </c:ext>
          </c:extLst>
        </c:ser>
        <c:ser>
          <c:idx val="2"/>
          <c:order val="2"/>
          <c:tx>
            <c:strRef>
              <c:f>DQ16_3!$F$1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DQ16_3!$B$2:$C$4</c:f>
              <c:multiLvlStrCache>
                <c:ptCount val="3"/>
                <c:lvl>
                  <c:pt idx="0">
                    <c:v>Benefits of drinking water before, during, and after physical activity</c:v>
                  </c:pt>
                  <c:pt idx="1">
                    <c:v>Using safety equipment for specific physical activities</c:v>
                  </c:pt>
                  <c:pt idx="2">
                    <c:v>Incorporating physical activity into daily life (without relying on a structured exercise plan or special equipment)</c:v>
                  </c:pt>
                </c:lvl>
                <c:lvl>
                  <c:pt idx="0">
                    <c:v>m.</c:v>
                  </c:pt>
                  <c:pt idx="1">
                    <c:v>l.</c:v>
                  </c:pt>
                  <c:pt idx="2">
                    <c:v>k.</c:v>
                  </c:pt>
                </c:lvl>
              </c:multiLvlStrCache>
            </c:multiLvlStrRef>
          </c:cat>
          <c:val>
            <c:numRef>
              <c:f>DQ16_3!$F$2:$F$4</c:f>
              <c:numCache>
                <c:formatCode>General</c:formatCode>
                <c:ptCount val="3"/>
                <c:pt idx="0">
                  <c:v>91.1</c:v>
                </c:pt>
                <c:pt idx="1">
                  <c:v>83.1</c:v>
                </c:pt>
                <c:pt idx="2">
                  <c:v>89.8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051-41E9-A78F-5A2124EF9F3E}"/>
            </c:ext>
          </c:extLst>
        </c:ser>
        <c:ser>
          <c:idx val="3"/>
          <c:order val="3"/>
          <c:tx>
            <c:strRef>
              <c:f>DQ16_3!$G$1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DQ16_3!$B$2:$C$4</c:f>
              <c:multiLvlStrCache>
                <c:ptCount val="3"/>
                <c:lvl>
                  <c:pt idx="0">
                    <c:v>Benefits of drinking water before, during, and after physical activity</c:v>
                  </c:pt>
                  <c:pt idx="1">
                    <c:v>Using safety equipment for specific physical activities</c:v>
                  </c:pt>
                  <c:pt idx="2">
                    <c:v>Incorporating physical activity into daily life (without relying on a structured exercise plan or special equipment)</c:v>
                  </c:pt>
                </c:lvl>
                <c:lvl>
                  <c:pt idx="0">
                    <c:v>m.</c:v>
                  </c:pt>
                  <c:pt idx="1">
                    <c:v>l.</c:v>
                  </c:pt>
                  <c:pt idx="2">
                    <c:v>k.</c:v>
                  </c:pt>
                </c:lvl>
              </c:multiLvlStrCache>
            </c:multiLvlStrRef>
          </c:cat>
          <c:val>
            <c:numRef>
              <c:f>DQ16_3!$G$2:$G$4</c:f>
              <c:numCache>
                <c:formatCode>General</c:formatCode>
                <c:ptCount val="3"/>
                <c:pt idx="0">
                  <c:v>96.8</c:v>
                </c:pt>
                <c:pt idx="1">
                  <c:v>88.2</c:v>
                </c:pt>
                <c:pt idx="2">
                  <c:v>95.7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051-41E9-A78F-5A2124EF9F3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DQ03_1!$D$1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DQ03_1!$B$2:$C$6</c:f>
              <c:multiLvlStrCache>
                <c:ptCount val="5"/>
                <c:lvl>
                  <c:pt idx="0">
                    <c:v>Written instructional competencies for health education teachers (i.e., the essential knowledge and skills teachers need to be effective educators)</c:v>
                  </c:pt>
                  <c:pt idx="1">
                    <c:v>A written health education curriculum</c:v>
                  </c:pt>
                  <c:pt idx="2">
                    <c:v>Plans for how to assess student performance in health education</c:v>
                  </c:pt>
                  <c:pt idx="3">
                    <c:v>A chart describing the annual scope and sequence of instruction for health education</c:v>
                  </c:pt>
                  <c:pt idx="4">
                    <c:v>Goals, objectives, and expected outcomes for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DQ03_1!$D$2:$D$6</c:f>
              <c:numCache>
                <c:formatCode>General</c:formatCode>
                <c:ptCount val="5"/>
                <c:pt idx="0">
                  <c:v>81.5</c:v>
                </c:pt>
                <c:pt idx="1">
                  <c:v>75.2</c:v>
                </c:pt>
                <c:pt idx="2">
                  <c:v>78</c:v>
                </c:pt>
                <c:pt idx="3">
                  <c:v>75.099999999999994</c:v>
                </c:pt>
                <c:pt idx="4">
                  <c:v>88.3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68-46CA-978F-422DA3BC2043}"/>
            </c:ext>
          </c:extLst>
        </c:ser>
        <c:ser>
          <c:idx val="1"/>
          <c:order val="1"/>
          <c:tx>
            <c:strRef>
              <c:f>DQ03_1!$E$1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F68-46CA-978F-422DA3BC2043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F68-46CA-978F-422DA3BC2043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F68-46CA-978F-422DA3BC2043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F68-46CA-978F-422DA3BC2043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F68-46CA-978F-422DA3BC2043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DQ03_1!$B$2:$C$6</c:f>
              <c:multiLvlStrCache>
                <c:ptCount val="5"/>
                <c:lvl>
                  <c:pt idx="0">
                    <c:v>Written instructional competencies for health education teachers (i.e., the essential knowledge and skills teachers need to be effective educators)</c:v>
                  </c:pt>
                  <c:pt idx="1">
                    <c:v>A written health education curriculum</c:v>
                  </c:pt>
                  <c:pt idx="2">
                    <c:v>Plans for how to assess student performance in health education</c:v>
                  </c:pt>
                  <c:pt idx="3">
                    <c:v>A chart describing the annual scope and sequence of instruction for health education</c:v>
                  </c:pt>
                  <c:pt idx="4">
                    <c:v>Goals, objectives, and expected outcomes for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DQ03_1!$E$2:$E$6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68-46CA-978F-422DA3BC2043}"/>
            </c:ext>
          </c:extLst>
        </c:ser>
        <c:ser>
          <c:idx val="2"/>
          <c:order val="2"/>
          <c:tx>
            <c:strRef>
              <c:f>DQ03_1!$F$1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DQ03_1!$B$2:$C$6</c:f>
              <c:multiLvlStrCache>
                <c:ptCount val="5"/>
                <c:lvl>
                  <c:pt idx="0">
                    <c:v>Written instructional competencies for health education teachers (i.e., the essential knowledge and skills teachers need to be effective educators)</c:v>
                  </c:pt>
                  <c:pt idx="1">
                    <c:v>A written health education curriculum</c:v>
                  </c:pt>
                  <c:pt idx="2">
                    <c:v>Plans for how to assess student performance in health education</c:v>
                  </c:pt>
                  <c:pt idx="3">
                    <c:v>A chart describing the annual scope and sequence of instruction for health education</c:v>
                  </c:pt>
                  <c:pt idx="4">
                    <c:v>Goals, objectives, and expected outcomes for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DQ03_1!$F$2:$F$6</c:f>
              <c:numCache>
                <c:formatCode>General</c:formatCode>
                <c:ptCount val="5"/>
                <c:pt idx="0">
                  <c:v>75.2</c:v>
                </c:pt>
                <c:pt idx="1">
                  <c:v>69.2</c:v>
                </c:pt>
                <c:pt idx="2">
                  <c:v>76.3</c:v>
                </c:pt>
                <c:pt idx="3">
                  <c:v>71.8</c:v>
                </c:pt>
                <c:pt idx="4">
                  <c:v>86.3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F68-46CA-978F-422DA3BC2043}"/>
            </c:ext>
          </c:extLst>
        </c:ser>
        <c:ser>
          <c:idx val="3"/>
          <c:order val="3"/>
          <c:tx>
            <c:strRef>
              <c:f>DQ03_1!$G$1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DQ03_1!$B$2:$C$6</c:f>
              <c:multiLvlStrCache>
                <c:ptCount val="5"/>
                <c:lvl>
                  <c:pt idx="0">
                    <c:v>Written instructional competencies for health education teachers (i.e., the essential knowledge and skills teachers need to be effective educators)</c:v>
                  </c:pt>
                  <c:pt idx="1">
                    <c:v>A written health education curriculum</c:v>
                  </c:pt>
                  <c:pt idx="2">
                    <c:v>Plans for how to assess student performance in health education</c:v>
                  </c:pt>
                  <c:pt idx="3">
                    <c:v>A chart describing the annual scope and sequence of instruction for health education</c:v>
                  </c:pt>
                  <c:pt idx="4">
                    <c:v>Goals, objectives, and expected outcomes for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DQ03_1!$G$2:$G$6</c:f>
              <c:numCache>
                <c:formatCode>General</c:formatCode>
                <c:ptCount val="5"/>
                <c:pt idx="0">
                  <c:v>90.2</c:v>
                </c:pt>
                <c:pt idx="1">
                  <c:v>83.7</c:v>
                </c:pt>
                <c:pt idx="2">
                  <c:v>80.400000000000006</c:v>
                </c:pt>
                <c:pt idx="3">
                  <c:v>79.8</c:v>
                </c:pt>
                <c:pt idx="4">
                  <c:v>91.3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F68-46CA-978F-422DA3BC204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DQ16N_1!$D$1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DQ16N_1!$D$2</c:f>
              <c:numCache>
                <c:formatCode>General</c:formatCode>
                <c:ptCount val="1"/>
                <c:pt idx="0">
                  <c:v>68.400000000000006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31-40BA-8F8A-B6C79B270736}"/>
            </c:ext>
          </c:extLst>
        </c:ser>
        <c:ser>
          <c:idx val="1"/>
          <c:order val="1"/>
          <c:tx>
            <c:strRef>
              <c:f>DQ16N_1!$E$1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C31-40BA-8F8A-B6C79B270736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DQ16N_1!$E$2</c:f>
              <c:numCache>
                <c:formatCode>General</c:formatCode>
                <c:ptCount val="1"/>
                <c:pt idx="0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31-40BA-8F8A-B6C79B270736}"/>
            </c:ext>
          </c:extLst>
        </c:ser>
        <c:ser>
          <c:idx val="2"/>
          <c:order val="2"/>
          <c:tx>
            <c:strRef>
              <c:f>DQ16N_1!$F$1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DQ16N_1!$F$2</c:f>
              <c:numCache>
                <c:formatCode>General</c:formatCode>
                <c:ptCount val="1"/>
                <c:pt idx="0">
                  <c:v>63.9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31-40BA-8F8A-B6C79B270736}"/>
            </c:ext>
          </c:extLst>
        </c:ser>
        <c:ser>
          <c:idx val="3"/>
          <c:order val="3"/>
          <c:tx>
            <c:strRef>
              <c:f>DQ16N_1!$G$1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DQ16N_1!$G$2</c:f>
              <c:numCache>
                <c:formatCode>General</c:formatCode>
                <c:ptCount val="1"/>
                <c:pt idx="0">
                  <c:v>75.2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31-40BA-8F8A-B6C79B27073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DQ17_1!$D$1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DQ17_1!$B$2:$C$6</c:f>
              <c:multiLvlStrCache>
                <c:ptCount val="5"/>
                <c:lvl>
                  <c:pt idx="0">
                    <c:v>How to prevent and manage emotional stress and anxiety in healthy ways</c:v>
                  </c:pt>
                  <c:pt idx="1">
                    <c:v>How to manage interpersonal conflict in healthy ways</c:v>
                  </c:pt>
                  <c:pt idx="2">
                    <c:v>The importance of engaging in activities that are mentally and emotionally healthy</c:v>
                  </c:pt>
                  <c:pt idx="3">
                    <c:v>How to express feelings in a healthy way</c:v>
                  </c:pt>
                  <c:pt idx="4">
                    <c:v>Identifying and labeling emotions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DQ17_1!$D$2:$D$6</c:f>
              <c:numCache>
                <c:formatCode>General</c:formatCode>
                <c:ptCount val="5"/>
                <c:pt idx="0">
                  <c:v>93.3</c:v>
                </c:pt>
                <c:pt idx="1">
                  <c:v>92.5</c:v>
                </c:pt>
                <c:pt idx="2">
                  <c:v>93.3</c:v>
                </c:pt>
                <c:pt idx="3">
                  <c:v>93.4</c:v>
                </c:pt>
                <c:pt idx="4">
                  <c:v>89.6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05-4178-9B14-46F0BAD488E6}"/>
            </c:ext>
          </c:extLst>
        </c:ser>
        <c:ser>
          <c:idx val="1"/>
          <c:order val="1"/>
          <c:tx>
            <c:strRef>
              <c:f>DQ17_1!$E$1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405-4178-9B14-46F0BAD488E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405-4178-9B14-46F0BAD488E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405-4178-9B14-46F0BAD488E6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405-4178-9B14-46F0BAD488E6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405-4178-9B14-46F0BAD488E6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DQ17_1!$B$2:$C$6</c:f>
              <c:multiLvlStrCache>
                <c:ptCount val="5"/>
                <c:lvl>
                  <c:pt idx="0">
                    <c:v>How to prevent and manage emotional stress and anxiety in healthy ways</c:v>
                  </c:pt>
                  <c:pt idx="1">
                    <c:v>How to manage interpersonal conflict in healthy ways</c:v>
                  </c:pt>
                  <c:pt idx="2">
                    <c:v>The importance of engaging in activities that are mentally and emotionally healthy</c:v>
                  </c:pt>
                  <c:pt idx="3">
                    <c:v>How to express feelings in a healthy way</c:v>
                  </c:pt>
                  <c:pt idx="4">
                    <c:v>Identifying and labeling emotions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DQ17_1!$E$2:$E$6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405-4178-9B14-46F0BAD488E6}"/>
            </c:ext>
          </c:extLst>
        </c:ser>
        <c:ser>
          <c:idx val="2"/>
          <c:order val="2"/>
          <c:tx>
            <c:strRef>
              <c:f>DQ17_1!$F$1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DQ17_1!$B$2:$C$6</c:f>
              <c:multiLvlStrCache>
                <c:ptCount val="5"/>
                <c:lvl>
                  <c:pt idx="0">
                    <c:v>How to prevent and manage emotional stress and anxiety in healthy ways</c:v>
                  </c:pt>
                  <c:pt idx="1">
                    <c:v>How to manage interpersonal conflict in healthy ways</c:v>
                  </c:pt>
                  <c:pt idx="2">
                    <c:v>The importance of engaging in activities that are mentally and emotionally healthy</c:v>
                  </c:pt>
                  <c:pt idx="3">
                    <c:v>How to express feelings in a healthy way</c:v>
                  </c:pt>
                  <c:pt idx="4">
                    <c:v>Identifying and labeling emotions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DQ17_1!$F$2:$F$6</c:f>
              <c:numCache>
                <c:formatCode>General</c:formatCode>
                <c:ptCount val="5"/>
                <c:pt idx="0">
                  <c:v>90.2</c:v>
                </c:pt>
                <c:pt idx="1">
                  <c:v>89.6</c:v>
                </c:pt>
                <c:pt idx="2">
                  <c:v>90.3</c:v>
                </c:pt>
                <c:pt idx="3">
                  <c:v>90.3</c:v>
                </c:pt>
                <c:pt idx="4">
                  <c:v>87.5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405-4178-9B14-46F0BAD488E6}"/>
            </c:ext>
          </c:extLst>
        </c:ser>
        <c:ser>
          <c:idx val="3"/>
          <c:order val="3"/>
          <c:tx>
            <c:strRef>
              <c:f>DQ17_1!$G$1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DQ17_1!$B$2:$C$6</c:f>
              <c:multiLvlStrCache>
                <c:ptCount val="5"/>
                <c:lvl>
                  <c:pt idx="0">
                    <c:v>How to prevent and manage emotional stress and anxiety in healthy ways</c:v>
                  </c:pt>
                  <c:pt idx="1">
                    <c:v>How to manage interpersonal conflict in healthy ways</c:v>
                  </c:pt>
                  <c:pt idx="2">
                    <c:v>The importance of engaging in activities that are mentally and emotionally healthy</c:v>
                  </c:pt>
                  <c:pt idx="3">
                    <c:v>How to express feelings in a healthy way</c:v>
                  </c:pt>
                  <c:pt idx="4">
                    <c:v>Identifying and labeling emotions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DQ17_1!$G$2:$G$6</c:f>
              <c:numCache>
                <c:formatCode>General</c:formatCode>
                <c:ptCount val="5"/>
                <c:pt idx="0">
                  <c:v>97.9</c:v>
                </c:pt>
                <c:pt idx="1">
                  <c:v>96.9</c:v>
                </c:pt>
                <c:pt idx="2">
                  <c:v>97.9</c:v>
                </c:pt>
                <c:pt idx="3">
                  <c:v>97.9</c:v>
                </c:pt>
                <c:pt idx="4">
                  <c:v>92.7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405-4178-9B14-46F0BAD488E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DQ17_2!$D$1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DQ17_2!$B$2:$C$6</c:f>
              <c:multiLvlStrCache>
                <c:ptCount val="5"/>
                <c:lvl>
                  <c:pt idx="0">
                    <c:v>Importance of habits (e.g., exercise, healthy eating, meditation, mindfulness) that promote mental well-being</c:v>
                  </c:pt>
                  <c:pt idx="1">
                    <c:v>How to establish and maintain healthy relationships</c:v>
                  </c:pt>
                  <c:pt idx="2">
                    <c:v>Value of individual differences (e.g., culture, ethnicity, ability)</c:v>
                  </c:pt>
                  <c:pt idx="3">
                    <c:v>How to get help for troublesome thoughts, feelings, or actions for oneself and others</c:v>
                  </c:pt>
                  <c:pt idx="4">
                    <c:v>How to use self-control and impulse control strategies to promote health (e.g., goal setting and tracking, breathing techniques)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DQ17_2!$D$2:$D$6</c:f>
              <c:numCache>
                <c:formatCode>General</c:formatCode>
                <c:ptCount val="5"/>
                <c:pt idx="0">
                  <c:v>94.5</c:v>
                </c:pt>
                <c:pt idx="1">
                  <c:v>92.9</c:v>
                </c:pt>
                <c:pt idx="2">
                  <c:v>89.2</c:v>
                </c:pt>
                <c:pt idx="3">
                  <c:v>92.9</c:v>
                </c:pt>
                <c:pt idx="4">
                  <c:v>90.5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4D-4F82-A31F-FA534EC883EC}"/>
            </c:ext>
          </c:extLst>
        </c:ser>
        <c:ser>
          <c:idx val="1"/>
          <c:order val="1"/>
          <c:tx>
            <c:strRef>
              <c:f>DQ17_2!$E$1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34D-4F82-A31F-FA534EC883E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34D-4F82-A31F-FA534EC883EC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34D-4F82-A31F-FA534EC883EC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34D-4F82-A31F-FA534EC883EC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34D-4F82-A31F-FA534EC883EC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DQ17_2!$B$2:$C$6</c:f>
              <c:multiLvlStrCache>
                <c:ptCount val="5"/>
                <c:lvl>
                  <c:pt idx="0">
                    <c:v>Importance of habits (e.g., exercise, healthy eating, meditation, mindfulness) that promote mental well-being</c:v>
                  </c:pt>
                  <c:pt idx="1">
                    <c:v>How to establish and maintain healthy relationships</c:v>
                  </c:pt>
                  <c:pt idx="2">
                    <c:v>Value of individual differences (e.g., culture, ethnicity, ability)</c:v>
                  </c:pt>
                  <c:pt idx="3">
                    <c:v>How to get help for troublesome thoughts, feelings, or actions for oneself and others</c:v>
                  </c:pt>
                  <c:pt idx="4">
                    <c:v>How to use self-control and impulse control strategies to promote health (e.g., goal setting and tracking, breathing techniques)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DQ17_2!$E$2:$E$6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34D-4F82-A31F-FA534EC883EC}"/>
            </c:ext>
          </c:extLst>
        </c:ser>
        <c:ser>
          <c:idx val="2"/>
          <c:order val="2"/>
          <c:tx>
            <c:strRef>
              <c:f>DQ17_2!$F$1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DQ17_2!$B$2:$C$6</c:f>
              <c:multiLvlStrCache>
                <c:ptCount val="5"/>
                <c:lvl>
                  <c:pt idx="0">
                    <c:v>Importance of habits (e.g., exercise, healthy eating, meditation, mindfulness) that promote mental well-being</c:v>
                  </c:pt>
                  <c:pt idx="1">
                    <c:v>How to establish and maintain healthy relationships</c:v>
                  </c:pt>
                  <c:pt idx="2">
                    <c:v>Value of individual differences (e.g., culture, ethnicity, ability)</c:v>
                  </c:pt>
                  <c:pt idx="3">
                    <c:v>How to get help for troublesome thoughts, feelings, or actions for oneself and others</c:v>
                  </c:pt>
                  <c:pt idx="4">
                    <c:v>How to use self-control and impulse control strategies to promote health (e.g., goal setting and tracking, breathing techniques)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DQ17_2!$F$2:$F$6</c:f>
              <c:numCache>
                <c:formatCode>General</c:formatCode>
                <c:ptCount val="5"/>
                <c:pt idx="0">
                  <c:v>91.5</c:v>
                </c:pt>
                <c:pt idx="1">
                  <c:v>89.6</c:v>
                </c:pt>
                <c:pt idx="2">
                  <c:v>85.4</c:v>
                </c:pt>
                <c:pt idx="3">
                  <c:v>89.6</c:v>
                </c:pt>
                <c:pt idx="4">
                  <c:v>86.9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34D-4F82-A31F-FA534EC883EC}"/>
            </c:ext>
          </c:extLst>
        </c:ser>
        <c:ser>
          <c:idx val="3"/>
          <c:order val="3"/>
          <c:tx>
            <c:strRef>
              <c:f>DQ17_2!$G$1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DQ17_2!$B$2:$C$6</c:f>
              <c:multiLvlStrCache>
                <c:ptCount val="5"/>
                <c:lvl>
                  <c:pt idx="0">
                    <c:v>Importance of habits (e.g., exercise, healthy eating, meditation, mindfulness) that promote mental well-being</c:v>
                  </c:pt>
                  <c:pt idx="1">
                    <c:v>How to establish and maintain healthy relationships</c:v>
                  </c:pt>
                  <c:pt idx="2">
                    <c:v>Value of individual differences (e.g., culture, ethnicity, ability)</c:v>
                  </c:pt>
                  <c:pt idx="3">
                    <c:v>How to get help for troublesome thoughts, feelings, or actions for oneself and others</c:v>
                  </c:pt>
                  <c:pt idx="4">
                    <c:v>How to use self-control and impulse control strategies to promote health (e.g., goal setting and tracking, breathing techniques)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DQ17_2!$G$2:$G$6</c:f>
              <c:numCache>
                <c:formatCode>General</c:formatCode>
                <c:ptCount val="5"/>
                <c:pt idx="0">
                  <c:v>99</c:v>
                </c:pt>
                <c:pt idx="1">
                  <c:v>97.9</c:v>
                </c:pt>
                <c:pt idx="2">
                  <c:v>94.8</c:v>
                </c:pt>
                <c:pt idx="3">
                  <c:v>97.9</c:v>
                </c:pt>
                <c:pt idx="4">
                  <c:v>95.8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34D-4F82-A31F-FA534EC883E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DQ18_1!$D$1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DQ18_1!$B$2:$C$5</c:f>
              <c:multiLvlStrCache>
                <c:ptCount val="4"/>
                <c:lvl>
                  <c:pt idx="0">
                    <c:v>Describing how stigma, bias, and prejudice can lead to stereotypes, discrimination, and violence</c:v>
                  </c:pt>
                  <c:pt idx="1">
                    <c:v>Strategies for being a positive bystander (e.g., safely de-escalating, preventing, or stopping bullying and harassment)</c:v>
                  </c:pt>
                  <c:pt idx="2">
                    <c:v>Perspective taking (e.g., taking another person’s point of view)</c:v>
                  </c:pt>
                  <c:pt idx="3">
                    <c:v>Building empathy (e.g., identification with and understanding of another person’s feelings)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DQ18_1!$D$2:$D$5</c:f>
              <c:numCache>
                <c:formatCode>General</c:formatCode>
                <c:ptCount val="4"/>
                <c:pt idx="0">
                  <c:v>84.7</c:v>
                </c:pt>
                <c:pt idx="1">
                  <c:v>88</c:v>
                </c:pt>
                <c:pt idx="2">
                  <c:v>89.1</c:v>
                </c:pt>
                <c:pt idx="3">
                  <c:v>88.8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74-4C10-B3B0-972F02109452}"/>
            </c:ext>
          </c:extLst>
        </c:ser>
        <c:ser>
          <c:idx val="1"/>
          <c:order val="1"/>
          <c:tx>
            <c:strRef>
              <c:f>DQ18_1!$E$1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A74-4C10-B3B0-972F0210945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A74-4C10-B3B0-972F02109452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A74-4C10-B3B0-972F02109452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A74-4C10-B3B0-972F02109452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DQ18_1!$B$2:$C$5</c:f>
              <c:multiLvlStrCache>
                <c:ptCount val="4"/>
                <c:lvl>
                  <c:pt idx="0">
                    <c:v>Describing how stigma, bias, and prejudice can lead to stereotypes, discrimination, and violence</c:v>
                  </c:pt>
                  <c:pt idx="1">
                    <c:v>Strategies for being a positive bystander (e.g., safely de-escalating, preventing, or stopping bullying and harassment)</c:v>
                  </c:pt>
                  <c:pt idx="2">
                    <c:v>Perspective taking (e.g., taking another person’s point of view)</c:v>
                  </c:pt>
                  <c:pt idx="3">
                    <c:v>Building empathy (e.g., identification with and understanding of another person’s feelings)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DQ18_1!$E$2:$E$5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A74-4C10-B3B0-972F02109452}"/>
            </c:ext>
          </c:extLst>
        </c:ser>
        <c:ser>
          <c:idx val="2"/>
          <c:order val="2"/>
          <c:tx>
            <c:strRef>
              <c:f>DQ18_1!$F$1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DQ18_1!$B$2:$C$5</c:f>
              <c:multiLvlStrCache>
                <c:ptCount val="4"/>
                <c:lvl>
                  <c:pt idx="0">
                    <c:v>Describing how stigma, bias, and prejudice can lead to stereotypes, discrimination, and violence</c:v>
                  </c:pt>
                  <c:pt idx="1">
                    <c:v>Strategies for being a positive bystander (e.g., safely de-escalating, preventing, or stopping bullying and harassment)</c:v>
                  </c:pt>
                  <c:pt idx="2">
                    <c:v>Perspective taking (e.g., taking another person’s point of view)</c:v>
                  </c:pt>
                  <c:pt idx="3">
                    <c:v>Building empathy (e.g., identification with and understanding of another person’s feelings)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DQ18_1!$F$2:$F$5</c:f>
              <c:numCache>
                <c:formatCode>General</c:formatCode>
                <c:ptCount val="4"/>
                <c:pt idx="0">
                  <c:v>78.8</c:v>
                </c:pt>
                <c:pt idx="1">
                  <c:v>86.2</c:v>
                </c:pt>
                <c:pt idx="2">
                  <c:v>85.3</c:v>
                </c:pt>
                <c:pt idx="3">
                  <c:v>84.8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A74-4C10-B3B0-972F02109452}"/>
            </c:ext>
          </c:extLst>
        </c:ser>
        <c:ser>
          <c:idx val="3"/>
          <c:order val="3"/>
          <c:tx>
            <c:strRef>
              <c:f>DQ18_1!$G$1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DQ18_1!$B$2:$C$5</c:f>
              <c:multiLvlStrCache>
                <c:ptCount val="4"/>
                <c:lvl>
                  <c:pt idx="0">
                    <c:v>Describing how stigma, bias, and prejudice can lead to stereotypes, discrimination, and violence</c:v>
                  </c:pt>
                  <c:pt idx="1">
                    <c:v>Strategies for being a positive bystander (e.g., safely de-escalating, preventing, or stopping bullying and harassment)</c:v>
                  </c:pt>
                  <c:pt idx="2">
                    <c:v>Perspective taking (e.g., taking another person’s point of view)</c:v>
                  </c:pt>
                  <c:pt idx="3">
                    <c:v>Building empathy (e.g., identification with and understanding of another person’s feelings)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DQ18_1!$G$2:$G$5</c:f>
              <c:numCache>
                <c:formatCode>General</c:formatCode>
                <c:ptCount val="4"/>
                <c:pt idx="0">
                  <c:v>93.7</c:v>
                </c:pt>
                <c:pt idx="1">
                  <c:v>90.6</c:v>
                </c:pt>
                <c:pt idx="2">
                  <c:v>94.7</c:v>
                </c:pt>
                <c:pt idx="3">
                  <c:v>94.8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A74-4C10-B3B0-972F021094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DQ18_2!$D$1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DQ18_2!$B$2:$C$4</c:f>
              <c:multiLvlStrCache>
                <c:ptCount val="3"/>
                <c:lvl>
                  <c:pt idx="0">
                    <c:v>Getting help for self or others who are in danger of hurting themselves</c:v>
                  </c:pt>
                  <c:pt idx="1">
                    <c:v>Getting help to prevent or stop violence (including inappropriate touching, harassment, abuse, bullying, hazing, fighting, and hate crimes)</c:v>
                  </c:pt>
                  <c:pt idx="2">
                    <c:v>Identifying the signs and symptoms of when someone may be thinking of hurting themselves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DQ18_2!$D$2:$D$4</c:f>
              <c:numCache>
                <c:formatCode>General</c:formatCode>
                <c:ptCount val="3"/>
                <c:pt idx="0">
                  <c:v>86.4</c:v>
                </c:pt>
                <c:pt idx="1">
                  <c:v>90.4</c:v>
                </c:pt>
                <c:pt idx="2">
                  <c:v>84.9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2E-4F7C-A310-3C64DF027186}"/>
            </c:ext>
          </c:extLst>
        </c:ser>
        <c:ser>
          <c:idx val="1"/>
          <c:order val="1"/>
          <c:tx>
            <c:strRef>
              <c:f>DQ18_2!$E$1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32E-4F7C-A310-3C64DF02718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32E-4F7C-A310-3C64DF02718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32E-4F7C-A310-3C64DF027186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DQ18_2!$B$2:$C$4</c:f>
              <c:multiLvlStrCache>
                <c:ptCount val="3"/>
                <c:lvl>
                  <c:pt idx="0">
                    <c:v>Getting help for self or others who are in danger of hurting themselves</c:v>
                  </c:pt>
                  <c:pt idx="1">
                    <c:v>Getting help to prevent or stop violence (including inappropriate touching, harassment, abuse, bullying, hazing, fighting, and hate crimes)</c:v>
                  </c:pt>
                  <c:pt idx="2">
                    <c:v>Identifying the signs and symptoms of when someone may be thinking of hurting themselves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DQ18_2!$E$2:$E$4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2E-4F7C-A310-3C64DF027186}"/>
            </c:ext>
          </c:extLst>
        </c:ser>
        <c:ser>
          <c:idx val="2"/>
          <c:order val="2"/>
          <c:tx>
            <c:strRef>
              <c:f>DQ18_2!$F$1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DQ18_2!$B$2:$C$4</c:f>
              <c:multiLvlStrCache>
                <c:ptCount val="3"/>
                <c:lvl>
                  <c:pt idx="0">
                    <c:v>Getting help for self or others who are in danger of hurting themselves</c:v>
                  </c:pt>
                  <c:pt idx="1">
                    <c:v>Getting help to prevent or stop violence (including inappropriate touching, harassment, abuse, bullying, hazing, fighting, and hate crimes)</c:v>
                  </c:pt>
                  <c:pt idx="2">
                    <c:v>Identifying the signs and symptoms of when someone may be thinking of hurting themselves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DQ18_2!$F$2:$F$4</c:f>
              <c:numCache>
                <c:formatCode>General</c:formatCode>
                <c:ptCount val="3"/>
                <c:pt idx="0">
                  <c:v>78.900000000000006</c:v>
                </c:pt>
                <c:pt idx="1">
                  <c:v>86.1</c:v>
                </c:pt>
                <c:pt idx="2">
                  <c:v>76.900000000000006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32E-4F7C-A310-3C64DF027186}"/>
            </c:ext>
          </c:extLst>
        </c:ser>
        <c:ser>
          <c:idx val="3"/>
          <c:order val="3"/>
          <c:tx>
            <c:strRef>
              <c:f>DQ18_2!$G$1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DQ18_2!$B$2:$C$4</c:f>
              <c:multiLvlStrCache>
                <c:ptCount val="3"/>
                <c:lvl>
                  <c:pt idx="0">
                    <c:v>Getting help for self or others who are in danger of hurting themselves</c:v>
                  </c:pt>
                  <c:pt idx="1">
                    <c:v>Getting help to prevent or stop violence (including inappropriate touching, harassment, abuse, bullying, hazing, fighting, and hate crimes)</c:v>
                  </c:pt>
                  <c:pt idx="2">
                    <c:v>Identifying the signs and symptoms of when someone may be thinking of hurting themselves</c:v>
                  </c:pt>
                </c:lvl>
                <c:lvl>
                  <c:pt idx="0">
                    <c:v>g.</c:v>
                  </c:pt>
                  <c:pt idx="1">
                    <c:v>f.</c:v>
                  </c:pt>
                  <c:pt idx="2">
                    <c:v>e.</c:v>
                  </c:pt>
                </c:lvl>
              </c:multiLvlStrCache>
            </c:multiLvlStrRef>
          </c:cat>
          <c:val>
            <c:numRef>
              <c:f>DQ18_2!$G$2:$G$4</c:f>
              <c:numCache>
                <c:formatCode>General</c:formatCode>
                <c:ptCount val="3"/>
                <c:pt idx="0">
                  <c:v>97.8</c:v>
                </c:pt>
                <c:pt idx="1">
                  <c:v>96.8</c:v>
                </c:pt>
                <c:pt idx="2">
                  <c:v>96.8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32E-4F7C-A310-3C64DF0271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DQ19_1!$D$1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DQ19_1!$B$2:$C$6</c:f>
              <c:multiLvlStrCache>
                <c:ptCount val="5"/>
                <c:lvl>
                  <c:pt idx="0">
                    <c:v>HIV, other STD, or pregnancy prevention</c:v>
                  </c:pt>
                  <c:pt idx="1">
                    <c:v>Food allergies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DQ19_1!$D$2:$D$6</c:f>
              <c:numCache>
                <c:formatCode>General</c:formatCode>
                <c:ptCount val="5"/>
                <c:pt idx="0">
                  <c:v>27.6</c:v>
                </c:pt>
                <c:pt idx="1">
                  <c:v>27.9</c:v>
                </c:pt>
                <c:pt idx="2">
                  <c:v>28</c:v>
                </c:pt>
                <c:pt idx="3">
                  <c:v>18.899999999999999</c:v>
                </c:pt>
                <c:pt idx="4">
                  <c:v>44.7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DB-4AA2-9603-268D9E9716F9}"/>
            </c:ext>
          </c:extLst>
        </c:ser>
        <c:ser>
          <c:idx val="1"/>
          <c:order val="1"/>
          <c:tx>
            <c:strRef>
              <c:f>DQ19_1!$E$1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DDB-4AA2-9603-268D9E9716F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DDB-4AA2-9603-268D9E9716F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DDB-4AA2-9603-268D9E9716F9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DDB-4AA2-9603-268D9E9716F9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1DDB-4AA2-9603-268D9E9716F9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DQ19_1!$B$2:$C$6</c:f>
              <c:multiLvlStrCache>
                <c:ptCount val="5"/>
                <c:lvl>
                  <c:pt idx="0">
                    <c:v>HIV, other STD, or pregnancy prevention</c:v>
                  </c:pt>
                  <c:pt idx="1">
                    <c:v>Food allergies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DQ19_1!$E$2:$E$6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DDB-4AA2-9603-268D9E9716F9}"/>
            </c:ext>
          </c:extLst>
        </c:ser>
        <c:ser>
          <c:idx val="2"/>
          <c:order val="2"/>
          <c:tx>
            <c:strRef>
              <c:f>DQ19_1!$F$1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DQ19_1!$B$2:$C$6</c:f>
              <c:multiLvlStrCache>
                <c:ptCount val="5"/>
                <c:lvl>
                  <c:pt idx="0">
                    <c:v>HIV, other STD, or pregnancy prevention</c:v>
                  </c:pt>
                  <c:pt idx="1">
                    <c:v>Food allergies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DQ19_1!$F$2:$F$6</c:f>
              <c:numCache>
                <c:formatCode>General</c:formatCode>
                <c:ptCount val="5"/>
                <c:pt idx="0">
                  <c:v>24.8</c:v>
                </c:pt>
                <c:pt idx="1">
                  <c:v>28.2</c:v>
                </c:pt>
                <c:pt idx="2">
                  <c:v>26.8</c:v>
                </c:pt>
                <c:pt idx="3">
                  <c:v>20.8</c:v>
                </c:pt>
                <c:pt idx="4">
                  <c:v>38.9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DDB-4AA2-9603-268D9E9716F9}"/>
            </c:ext>
          </c:extLst>
        </c:ser>
        <c:ser>
          <c:idx val="3"/>
          <c:order val="3"/>
          <c:tx>
            <c:strRef>
              <c:f>DQ19_1!$G$1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DQ19_1!$B$2:$C$6</c:f>
              <c:multiLvlStrCache>
                <c:ptCount val="5"/>
                <c:lvl>
                  <c:pt idx="0">
                    <c:v>HIV, other STD, or pregnancy prevention</c:v>
                  </c:pt>
                  <c:pt idx="1">
                    <c:v>Food allergies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DQ19_1!$G$2:$G$6</c:f>
              <c:numCache>
                <c:formatCode>General</c:formatCode>
                <c:ptCount val="5"/>
                <c:pt idx="0">
                  <c:v>31.9</c:v>
                </c:pt>
                <c:pt idx="1">
                  <c:v>27.4</c:v>
                </c:pt>
                <c:pt idx="2">
                  <c:v>29.8</c:v>
                </c:pt>
                <c:pt idx="3">
                  <c:v>15.9</c:v>
                </c:pt>
                <c:pt idx="4">
                  <c:v>53.7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DDB-4AA2-9603-268D9E9716F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DQ19_2!$D$1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DQ19_2!$B$2:$C$5</c:f>
              <c:multiLvlStrCache>
                <c:ptCount val="4"/>
                <c:lvl>
                  <c:pt idx="0">
                    <c:v>Tobacco-use prevention or cessation</c:v>
                  </c:pt>
                  <c:pt idx="1">
                    <c:v>Preventing student bullying and sexual harassment, including electronic aggression (i.e., cyber-bullying)</c:v>
                  </c:pt>
                  <c:pt idx="2">
                    <c:v>Physical activity</c:v>
                  </c:pt>
                  <c:pt idx="3">
                    <c:v>Nutrition and healthy eating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DQ19_2!$D$2:$D$5</c:f>
              <c:numCache>
                <c:formatCode>General</c:formatCode>
                <c:ptCount val="4"/>
                <c:pt idx="0">
                  <c:v>37.9</c:v>
                </c:pt>
                <c:pt idx="1">
                  <c:v>58.5</c:v>
                </c:pt>
                <c:pt idx="2">
                  <c:v>44.5</c:v>
                </c:pt>
                <c:pt idx="3">
                  <c:v>46.8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F2-457C-97E4-672B4B0243B0}"/>
            </c:ext>
          </c:extLst>
        </c:ser>
        <c:ser>
          <c:idx val="1"/>
          <c:order val="1"/>
          <c:tx>
            <c:strRef>
              <c:f>DQ19_2!$E$1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6F2-457C-97E4-672B4B0243B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6F2-457C-97E4-672B4B0243B0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6F2-457C-97E4-672B4B0243B0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6F2-457C-97E4-672B4B0243B0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DQ19_2!$B$2:$C$5</c:f>
              <c:multiLvlStrCache>
                <c:ptCount val="4"/>
                <c:lvl>
                  <c:pt idx="0">
                    <c:v>Tobacco-use prevention or cessation</c:v>
                  </c:pt>
                  <c:pt idx="1">
                    <c:v>Preventing student bullying and sexual harassment, including electronic aggression (i.e., cyber-bullying)</c:v>
                  </c:pt>
                  <c:pt idx="2">
                    <c:v>Physical activity</c:v>
                  </c:pt>
                  <c:pt idx="3">
                    <c:v>Nutrition and healthy eating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DQ19_2!$E$2:$E$5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6F2-457C-97E4-672B4B0243B0}"/>
            </c:ext>
          </c:extLst>
        </c:ser>
        <c:ser>
          <c:idx val="2"/>
          <c:order val="2"/>
          <c:tx>
            <c:strRef>
              <c:f>DQ19_2!$F$1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DQ19_2!$B$2:$C$5</c:f>
              <c:multiLvlStrCache>
                <c:ptCount val="4"/>
                <c:lvl>
                  <c:pt idx="0">
                    <c:v>Tobacco-use prevention or cessation</c:v>
                  </c:pt>
                  <c:pt idx="1">
                    <c:v>Preventing student bullying and sexual harassment, including electronic aggression (i.e., cyber-bullying)</c:v>
                  </c:pt>
                  <c:pt idx="2">
                    <c:v>Physical activity</c:v>
                  </c:pt>
                  <c:pt idx="3">
                    <c:v>Nutrition and healthy eating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DQ19_2!$F$2:$F$5</c:f>
              <c:numCache>
                <c:formatCode>General</c:formatCode>
                <c:ptCount val="4"/>
                <c:pt idx="0">
                  <c:v>35.200000000000003</c:v>
                </c:pt>
                <c:pt idx="1">
                  <c:v>61.7</c:v>
                </c:pt>
                <c:pt idx="2">
                  <c:v>47.3</c:v>
                </c:pt>
                <c:pt idx="3">
                  <c:v>47.7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6F2-457C-97E4-672B4B0243B0}"/>
            </c:ext>
          </c:extLst>
        </c:ser>
        <c:ser>
          <c:idx val="3"/>
          <c:order val="3"/>
          <c:tx>
            <c:strRef>
              <c:f>DQ19_2!$G$1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DQ19_2!$B$2:$C$5</c:f>
              <c:multiLvlStrCache>
                <c:ptCount val="4"/>
                <c:lvl>
                  <c:pt idx="0">
                    <c:v>Tobacco-use prevention or cessation</c:v>
                  </c:pt>
                  <c:pt idx="1">
                    <c:v>Preventing student bullying and sexual harassment, including electronic aggression (i.e., cyber-bullying)</c:v>
                  </c:pt>
                  <c:pt idx="2">
                    <c:v>Physical activity</c:v>
                  </c:pt>
                  <c:pt idx="3">
                    <c:v>Nutrition and healthy eating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DQ19_2!$G$2:$G$5</c:f>
              <c:numCache>
                <c:formatCode>General</c:formatCode>
                <c:ptCount val="4"/>
                <c:pt idx="0">
                  <c:v>42.1</c:v>
                </c:pt>
                <c:pt idx="1">
                  <c:v>53.6</c:v>
                </c:pt>
                <c:pt idx="2">
                  <c:v>40.1</c:v>
                </c:pt>
                <c:pt idx="3">
                  <c:v>45.4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6F2-457C-97E4-672B4B0243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DQ20_1!$D$1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DQ20_1!$D$2</c:f>
              <c:numCache>
                <c:formatCode>General</c:formatCode>
                <c:ptCount val="1"/>
                <c:pt idx="0">
                  <c:v>48.3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88-479F-B4C7-9AFEB5FF13E5}"/>
            </c:ext>
          </c:extLst>
        </c:ser>
        <c:ser>
          <c:idx val="1"/>
          <c:order val="1"/>
          <c:tx>
            <c:strRef>
              <c:f>DQ20_1!$E$1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788-479F-B4C7-9AFEB5FF13E5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DQ20_1!$E$2</c:f>
              <c:numCache>
                <c:formatCode>General</c:formatCode>
                <c:ptCount val="1"/>
                <c:pt idx="0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88-479F-B4C7-9AFEB5FF13E5}"/>
            </c:ext>
          </c:extLst>
        </c:ser>
        <c:ser>
          <c:idx val="2"/>
          <c:order val="2"/>
          <c:tx>
            <c:strRef>
              <c:f>DQ20_1!$F$1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DQ20_1!$F$2</c:f>
              <c:numCache>
                <c:formatCode>General</c:formatCode>
                <c:ptCount val="1"/>
                <c:pt idx="0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788-479F-B4C7-9AFEB5FF13E5}"/>
            </c:ext>
          </c:extLst>
        </c:ser>
        <c:ser>
          <c:idx val="3"/>
          <c:order val="3"/>
          <c:tx>
            <c:strRef>
              <c:f>DQ20_1!$G$1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DQ20_1!$G$2</c:f>
              <c:numCache>
                <c:formatCode>General</c:formatCode>
                <c:ptCount val="1"/>
                <c:pt idx="0">
                  <c:v>56.5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788-479F-B4C7-9AFEB5FF13E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DQ21_1!$D$1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DQ21_1!$B$2:$C$6</c:f>
              <c:multiLvlStrCache>
                <c:ptCount val="5"/>
                <c:lvl>
                  <c:pt idx="0">
                    <c:v>Food allergies</c:v>
                  </c:pt>
                  <c:pt idx="1">
                    <c:v>Epilepsy or seizure disorder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DQ21_1!$D$2:$D$6</c:f>
              <c:numCache>
                <c:formatCode>General</c:formatCode>
                <c:ptCount val="5"/>
                <c:pt idx="0">
                  <c:v>34.9</c:v>
                </c:pt>
                <c:pt idx="1">
                  <c:v>31.8</c:v>
                </c:pt>
                <c:pt idx="2">
                  <c:v>40.6</c:v>
                </c:pt>
                <c:pt idx="3">
                  <c:v>22.5</c:v>
                </c:pt>
                <c:pt idx="4">
                  <c:v>56.8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FE-43E4-B200-7E050F9E48A6}"/>
            </c:ext>
          </c:extLst>
        </c:ser>
        <c:ser>
          <c:idx val="1"/>
          <c:order val="1"/>
          <c:tx>
            <c:strRef>
              <c:f>DQ21_1!$E$1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BFE-43E4-B200-7E050F9E48A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BFE-43E4-B200-7E050F9E48A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BFE-43E4-B200-7E050F9E48A6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BFE-43E4-B200-7E050F9E48A6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BFE-43E4-B200-7E050F9E48A6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DQ21_1!$B$2:$C$6</c:f>
              <c:multiLvlStrCache>
                <c:ptCount val="5"/>
                <c:lvl>
                  <c:pt idx="0">
                    <c:v>Food allergies</c:v>
                  </c:pt>
                  <c:pt idx="1">
                    <c:v>Epilepsy or seizure disorder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DQ21_1!$E$2:$E$6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BFE-43E4-B200-7E050F9E48A6}"/>
            </c:ext>
          </c:extLst>
        </c:ser>
        <c:ser>
          <c:idx val="2"/>
          <c:order val="2"/>
          <c:tx>
            <c:strRef>
              <c:f>DQ21_1!$F$1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DQ21_1!$B$2:$C$6</c:f>
              <c:multiLvlStrCache>
                <c:ptCount val="5"/>
                <c:lvl>
                  <c:pt idx="0">
                    <c:v>Food allergies</c:v>
                  </c:pt>
                  <c:pt idx="1">
                    <c:v>Epilepsy or seizure disorder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DQ21_1!$F$2:$F$6</c:f>
              <c:numCache>
                <c:formatCode>General</c:formatCode>
                <c:ptCount val="5"/>
                <c:pt idx="0">
                  <c:v>37.200000000000003</c:v>
                </c:pt>
                <c:pt idx="1">
                  <c:v>31.5</c:v>
                </c:pt>
                <c:pt idx="2">
                  <c:v>38.9</c:v>
                </c:pt>
                <c:pt idx="3">
                  <c:v>24.2</c:v>
                </c:pt>
                <c:pt idx="4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BFE-43E4-B200-7E050F9E48A6}"/>
            </c:ext>
          </c:extLst>
        </c:ser>
        <c:ser>
          <c:idx val="3"/>
          <c:order val="3"/>
          <c:tx>
            <c:strRef>
              <c:f>DQ21_1!$G$1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DQ21_1!$B$2:$C$6</c:f>
              <c:multiLvlStrCache>
                <c:ptCount val="5"/>
                <c:lvl>
                  <c:pt idx="0">
                    <c:v>Food allergies</c:v>
                  </c:pt>
                  <c:pt idx="1">
                    <c:v>Epilepsy or seizure disorder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DQ21_1!$G$2:$G$6</c:f>
              <c:numCache>
                <c:formatCode>General</c:formatCode>
                <c:ptCount val="5"/>
                <c:pt idx="0">
                  <c:v>31.6</c:v>
                </c:pt>
                <c:pt idx="1">
                  <c:v>32.299999999999997</c:v>
                </c:pt>
                <c:pt idx="2">
                  <c:v>43.3</c:v>
                </c:pt>
                <c:pt idx="3">
                  <c:v>20</c:v>
                </c:pt>
                <c:pt idx="4">
                  <c:v>59.5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BFE-43E4-B200-7E050F9E48A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DQ21_2!$D$1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DQ21_2!$B$2:$C$6</c:f>
              <c:multiLvlStrCache>
                <c:ptCount val="5"/>
                <c:lvl>
                  <c:pt idx="0">
                    <c:v>Injury prevention and safety</c:v>
                  </c:pt>
                  <c:pt idx="1">
                    <c:v>Infectious disease prevention (e.g., influenza [flu] or COVID-19 prevention)</c:v>
                  </c:pt>
                  <c:pt idx="2">
                    <c:v>Human sexuality</c:v>
                  </c:pt>
                  <c:pt idx="3">
                    <c:v>Human immunodeficiency virus (HIV) prevention</c:v>
                  </c:pt>
                  <c:pt idx="4">
                    <c:v>Foodborne illness prevention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DQ21_2!$D$2:$D$6</c:f>
              <c:numCache>
                <c:formatCode>General</c:formatCode>
                <c:ptCount val="5"/>
                <c:pt idx="0">
                  <c:v>61.5</c:v>
                </c:pt>
                <c:pt idx="1">
                  <c:v>76.099999999999994</c:v>
                </c:pt>
                <c:pt idx="2">
                  <c:v>50.4</c:v>
                </c:pt>
                <c:pt idx="3">
                  <c:v>37.5</c:v>
                </c:pt>
                <c:pt idx="4">
                  <c:v>28.7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A3-4FFD-8081-A0E2583E4910}"/>
            </c:ext>
          </c:extLst>
        </c:ser>
        <c:ser>
          <c:idx val="1"/>
          <c:order val="1"/>
          <c:tx>
            <c:strRef>
              <c:f>DQ21_2!$E$1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3A3-4FFD-8081-A0E2583E491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3A3-4FFD-8081-A0E2583E4910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3A3-4FFD-8081-A0E2583E4910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3A3-4FFD-8081-A0E2583E4910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3A3-4FFD-8081-A0E2583E4910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DQ21_2!$B$2:$C$6</c:f>
              <c:multiLvlStrCache>
                <c:ptCount val="5"/>
                <c:lvl>
                  <c:pt idx="0">
                    <c:v>Injury prevention and safety</c:v>
                  </c:pt>
                  <c:pt idx="1">
                    <c:v>Infectious disease prevention (e.g., influenza [flu] or COVID-19 prevention)</c:v>
                  </c:pt>
                  <c:pt idx="2">
                    <c:v>Human sexuality</c:v>
                  </c:pt>
                  <c:pt idx="3">
                    <c:v>Human immunodeficiency virus (HIV) prevention</c:v>
                  </c:pt>
                  <c:pt idx="4">
                    <c:v>Foodborne illness prevention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DQ21_2!$E$2:$E$6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3A3-4FFD-8081-A0E2583E4910}"/>
            </c:ext>
          </c:extLst>
        </c:ser>
        <c:ser>
          <c:idx val="2"/>
          <c:order val="2"/>
          <c:tx>
            <c:strRef>
              <c:f>DQ21_2!$F$1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DQ21_2!$B$2:$C$6</c:f>
              <c:multiLvlStrCache>
                <c:ptCount val="5"/>
                <c:lvl>
                  <c:pt idx="0">
                    <c:v>Injury prevention and safety</c:v>
                  </c:pt>
                  <c:pt idx="1">
                    <c:v>Infectious disease prevention (e.g., influenza [flu] or COVID-19 prevention)</c:v>
                  </c:pt>
                  <c:pt idx="2">
                    <c:v>Human sexuality</c:v>
                  </c:pt>
                  <c:pt idx="3">
                    <c:v>Human immunodeficiency virus (HIV) prevention</c:v>
                  </c:pt>
                  <c:pt idx="4">
                    <c:v>Foodborne illness prevention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DQ21_2!$F$2:$F$6</c:f>
              <c:numCache>
                <c:formatCode>General</c:formatCode>
                <c:ptCount val="5"/>
                <c:pt idx="0">
                  <c:v>61.7</c:v>
                </c:pt>
                <c:pt idx="1">
                  <c:v>70.900000000000006</c:v>
                </c:pt>
                <c:pt idx="2">
                  <c:v>50</c:v>
                </c:pt>
                <c:pt idx="3">
                  <c:v>37.6</c:v>
                </c:pt>
                <c:pt idx="4">
                  <c:v>30.2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3A3-4FFD-8081-A0E2583E4910}"/>
            </c:ext>
          </c:extLst>
        </c:ser>
        <c:ser>
          <c:idx val="3"/>
          <c:order val="3"/>
          <c:tx>
            <c:strRef>
              <c:f>DQ21_2!$G$1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DQ21_2!$B$2:$C$6</c:f>
              <c:multiLvlStrCache>
                <c:ptCount val="5"/>
                <c:lvl>
                  <c:pt idx="0">
                    <c:v>Injury prevention and safety</c:v>
                  </c:pt>
                  <c:pt idx="1">
                    <c:v>Infectious disease prevention (e.g., influenza [flu] or COVID-19 prevention)</c:v>
                  </c:pt>
                  <c:pt idx="2">
                    <c:v>Human sexuality</c:v>
                  </c:pt>
                  <c:pt idx="3">
                    <c:v>Human immunodeficiency virus (HIV) prevention</c:v>
                  </c:pt>
                  <c:pt idx="4">
                    <c:v>Foodborne illness prevention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DQ21_2!$G$2:$G$6</c:f>
              <c:numCache>
                <c:formatCode>General</c:formatCode>
                <c:ptCount val="5"/>
                <c:pt idx="0">
                  <c:v>61.2</c:v>
                </c:pt>
                <c:pt idx="1">
                  <c:v>84</c:v>
                </c:pt>
                <c:pt idx="2">
                  <c:v>50.9</c:v>
                </c:pt>
                <c:pt idx="3">
                  <c:v>37.299999999999997</c:v>
                </c:pt>
                <c:pt idx="4">
                  <c:v>26.3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3A3-4FFD-8081-A0E2583E491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DQ04_1!$D$1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DQ04_1!$B$2:$C$5</c:f>
              <c:multiLvlStrCache>
                <c:ptCount val="4"/>
                <c:lvl>
                  <c:pt idx="0">
                    <c:v>Using interpersonal communication skills to enhance health and avoid or reduce health risks</c:v>
                  </c:pt>
                  <c:pt idx="1">
                    <c:v>Accessing valid information and products and services to enhance health</c:v>
                  </c:pt>
                  <c:pt idx="2">
                    <c:v>Analyzing the influence of family, peers, culture, media, technology, and other factors on health behaviors</c:v>
                  </c:pt>
                  <c:pt idx="3">
                    <c:v>Comprehending concepts related to health promotion and disease prevention to enhance health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DQ04_1!$D$2:$D$5</c:f>
              <c:numCache>
                <c:formatCode>General</c:formatCode>
                <c:ptCount val="4"/>
                <c:pt idx="0">
                  <c:v>94.7</c:v>
                </c:pt>
                <c:pt idx="1">
                  <c:v>92.6</c:v>
                </c:pt>
                <c:pt idx="2">
                  <c:v>95.1</c:v>
                </c:pt>
                <c:pt idx="3">
                  <c:v>94.7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93-4690-98A6-25A84F8AB6D7}"/>
            </c:ext>
          </c:extLst>
        </c:ser>
        <c:ser>
          <c:idx val="1"/>
          <c:order val="1"/>
          <c:tx>
            <c:strRef>
              <c:f>DQ04_1!$E$1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1993-4690-98A6-25A84F8AB6D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1993-4690-98A6-25A84F8AB6D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1993-4690-98A6-25A84F8AB6D7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993-4690-98A6-25A84F8AB6D7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DQ04_1!$B$2:$C$5</c:f>
              <c:multiLvlStrCache>
                <c:ptCount val="4"/>
                <c:lvl>
                  <c:pt idx="0">
                    <c:v>Using interpersonal communication skills to enhance health and avoid or reduce health risks</c:v>
                  </c:pt>
                  <c:pt idx="1">
                    <c:v>Accessing valid information and products and services to enhance health</c:v>
                  </c:pt>
                  <c:pt idx="2">
                    <c:v>Analyzing the influence of family, peers, culture, media, technology, and other factors on health behaviors</c:v>
                  </c:pt>
                  <c:pt idx="3">
                    <c:v>Comprehending concepts related to health promotion and disease prevention to enhance health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DQ04_1!$E$2:$E$5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993-4690-98A6-25A84F8AB6D7}"/>
            </c:ext>
          </c:extLst>
        </c:ser>
        <c:ser>
          <c:idx val="2"/>
          <c:order val="2"/>
          <c:tx>
            <c:strRef>
              <c:f>DQ04_1!$F$1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DQ04_1!$B$2:$C$5</c:f>
              <c:multiLvlStrCache>
                <c:ptCount val="4"/>
                <c:lvl>
                  <c:pt idx="0">
                    <c:v>Using interpersonal communication skills to enhance health and avoid or reduce health risks</c:v>
                  </c:pt>
                  <c:pt idx="1">
                    <c:v>Accessing valid information and products and services to enhance health</c:v>
                  </c:pt>
                  <c:pt idx="2">
                    <c:v>Analyzing the influence of family, peers, culture, media, technology, and other factors on health behaviors</c:v>
                  </c:pt>
                  <c:pt idx="3">
                    <c:v>Comprehending concepts related to health promotion and disease prevention to enhance health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DQ04_1!$F$2:$F$5</c:f>
              <c:numCache>
                <c:formatCode>General</c:formatCode>
                <c:ptCount val="4"/>
                <c:pt idx="0">
                  <c:v>92.5</c:v>
                </c:pt>
                <c:pt idx="1">
                  <c:v>89.9</c:v>
                </c:pt>
                <c:pt idx="2">
                  <c:v>92.6</c:v>
                </c:pt>
                <c:pt idx="3">
                  <c:v>92.6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993-4690-98A6-25A84F8AB6D7}"/>
            </c:ext>
          </c:extLst>
        </c:ser>
        <c:ser>
          <c:idx val="3"/>
          <c:order val="3"/>
          <c:tx>
            <c:strRef>
              <c:f>DQ04_1!$G$1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DQ04_1!$B$2:$C$5</c:f>
              <c:multiLvlStrCache>
                <c:ptCount val="4"/>
                <c:lvl>
                  <c:pt idx="0">
                    <c:v>Using interpersonal communication skills to enhance health and avoid or reduce health risks</c:v>
                  </c:pt>
                  <c:pt idx="1">
                    <c:v>Accessing valid information and products and services to enhance health</c:v>
                  </c:pt>
                  <c:pt idx="2">
                    <c:v>Analyzing the influence of family, peers, culture, media, technology, and other factors on health behaviors</c:v>
                  </c:pt>
                  <c:pt idx="3">
                    <c:v>Comprehending concepts related to health promotion and disease prevention to enhance health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DQ04_1!$G$2:$G$5</c:f>
              <c:numCache>
                <c:formatCode>General</c:formatCode>
                <c:ptCount val="4"/>
                <c:pt idx="0">
                  <c:v>97.9</c:v>
                </c:pt>
                <c:pt idx="1">
                  <c:v>96.8</c:v>
                </c:pt>
                <c:pt idx="2">
                  <c:v>98.9</c:v>
                </c:pt>
                <c:pt idx="3">
                  <c:v>97.9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993-4690-98A6-25A84F8AB6D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DQ21_3!$D$1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DQ21_3!$B$2:$C$6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Mental and emotional health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DQ21_3!$D$2:$D$6</c:f>
              <c:numCache>
                <c:formatCode>General</c:formatCode>
                <c:ptCount val="5"/>
                <c:pt idx="0">
                  <c:v>37.4</c:v>
                </c:pt>
                <c:pt idx="1">
                  <c:v>31.1</c:v>
                </c:pt>
                <c:pt idx="2">
                  <c:v>64.3</c:v>
                </c:pt>
                <c:pt idx="3">
                  <c:v>48.8</c:v>
                </c:pt>
                <c:pt idx="4">
                  <c:v>87.4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7F-4EDD-90D1-B95C529E0526}"/>
            </c:ext>
          </c:extLst>
        </c:ser>
        <c:ser>
          <c:idx val="1"/>
          <c:order val="1"/>
          <c:tx>
            <c:strRef>
              <c:f>DQ21_3!$E$1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77F-4EDD-90D1-B95C529E0526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77F-4EDD-90D1-B95C529E0526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77F-4EDD-90D1-B95C529E0526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77F-4EDD-90D1-B95C529E0526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77F-4EDD-90D1-B95C529E0526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DQ21_3!$B$2:$C$6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Mental and emotional health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DQ21_3!$E$2:$E$6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77F-4EDD-90D1-B95C529E0526}"/>
            </c:ext>
          </c:extLst>
        </c:ser>
        <c:ser>
          <c:idx val="2"/>
          <c:order val="2"/>
          <c:tx>
            <c:strRef>
              <c:f>DQ21_3!$F$1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DQ21_3!$B$2:$C$6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Mental and emotional health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DQ21_3!$F$2:$F$6</c:f>
              <c:numCache>
                <c:formatCode>General</c:formatCode>
                <c:ptCount val="5"/>
                <c:pt idx="0">
                  <c:v>34.5</c:v>
                </c:pt>
                <c:pt idx="1">
                  <c:v>27.2</c:v>
                </c:pt>
                <c:pt idx="2">
                  <c:v>63.1</c:v>
                </c:pt>
                <c:pt idx="3">
                  <c:v>48.3</c:v>
                </c:pt>
                <c:pt idx="4">
                  <c:v>84.6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77F-4EDD-90D1-B95C529E0526}"/>
            </c:ext>
          </c:extLst>
        </c:ser>
        <c:ser>
          <c:idx val="3"/>
          <c:order val="3"/>
          <c:tx>
            <c:strRef>
              <c:f>DQ21_3!$G$1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DQ21_3!$B$2:$C$6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Mental and emotional health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DQ21_3!$G$2:$G$6</c:f>
              <c:numCache>
                <c:formatCode>General</c:formatCode>
                <c:ptCount val="5"/>
                <c:pt idx="0">
                  <c:v>41.9</c:v>
                </c:pt>
                <c:pt idx="1">
                  <c:v>37.1</c:v>
                </c:pt>
                <c:pt idx="2">
                  <c:v>66.3</c:v>
                </c:pt>
                <c:pt idx="3">
                  <c:v>49.4</c:v>
                </c:pt>
                <c:pt idx="4">
                  <c:v>91.7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77F-4EDD-90D1-B95C529E052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DQ21_4!$D$1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DQ21_4!$B$2:$C$5</c:f>
              <c:multiLvlStrCache>
                <c:ptCount val="4"/>
                <c:lvl>
                  <c:pt idx="0">
                    <c:v>Violence prevention (e.g., bullying, fighting, dating violence prevention)</c:v>
                  </c:pt>
                  <c:pt idx="1">
                    <c:v>Tobacco-use prevention or cessation</c:v>
                  </c:pt>
                  <c:pt idx="2">
                    <c:v>Suicide prevention</c:v>
                  </c:pt>
                  <c:pt idx="3">
                    <c:v>Sleep health (e.g., how much sleep students need, good sleeping habits)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DQ21_4!$D$2:$D$5</c:f>
              <c:numCache>
                <c:formatCode>General</c:formatCode>
                <c:ptCount val="4"/>
                <c:pt idx="0">
                  <c:v>71.2</c:v>
                </c:pt>
                <c:pt idx="1">
                  <c:v>47.8</c:v>
                </c:pt>
                <c:pt idx="2">
                  <c:v>86.9</c:v>
                </c:pt>
                <c:pt idx="3">
                  <c:v>38.799999999999997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5F-4897-83F6-7C8A091EDA9B}"/>
            </c:ext>
          </c:extLst>
        </c:ser>
        <c:ser>
          <c:idx val="1"/>
          <c:order val="1"/>
          <c:tx>
            <c:strRef>
              <c:f>DQ21_4!$E$1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E5F-4897-83F6-7C8A091EDA9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E5F-4897-83F6-7C8A091EDA9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E5F-4897-83F6-7C8A091EDA9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E5F-4897-83F6-7C8A091EDA9B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DQ21_4!$B$2:$C$5</c:f>
              <c:multiLvlStrCache>
                <c:ptCount val="4"/>
                <c:lvl>
                  <c:pt idx="0">
                    <c:v>Violence prevention (e.g., bullying, fighting, dating violence prevention)</c:v>
                  </c:pt>
                  <c:pt idx="1">
                    <c:v>Tobacco-use prevention or cessation</c:v>
                  </c:pt>
                  <c:pt idx="2">
                    <c:v>Suicide prevention</c:v>
                  </c:pt>
                  <c:pt idx="3">
                    <c:v>Sleep health (e.g., how much sleep students need, good sleeping habits)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DQ21_4!$E$2:$E$5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E5F-4897-83F6-7C8A091EDA9B}"/>
            </c:ext>
          </c:extLst>
        </c:ser>
        <c:ser>
          <c:idx val="2"/>
          <c:order val="2"/>
          <c:tx>
            <c:strRef>
              <c:f>DQ21_4!$F$1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DQ21_4!$B$2:$C$5</c:f>
              <c:multiLvlStrCache>
                <c:ptCount val="4"/>
                <c:lvl>
                  <c:pt idx="0">
                    <c:v>Violence prevention (e.g., bullying, fighting, dating violence prevention)</c:v>
                  </c:pt>
                  <c:pt idx="1">
                    <c:v>Tobacco-use prevention or cessation</c:v>
                  </c:pt>
                  <c:pt idx="2">
                    <c:v>Suicide prevention</c:v>
                  </c:pt>
                  <c:pt idx="3">
                    <c:v>Sleep health (e.g., how much sleep students need, good sleeping habits)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DQ21_4!$F$2:$F$5</c:f>
              <c:numCache>
                <c:formatCode>General</c:formatCode>
                <c:ptCount val="4"/>
                <c:pt idx="0">
                  <c:v>71.599999999999994</c:v>
                </c:pt>
                <c:pt idx="1">
                  <c:v>48.6</c:v>
                </c:pt>
                <c:pt idx="2">
                  <c:v>85.1</c:v>
                </c:pt>
                <c:pt idx="3">
                  <c:v>39.9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E5F-4897-83F6-7C8A091EDA9B}"/>
            </c:ext>
          </c:extLst>
        </c:ser>
        <c:ser>
          <c:idx val="3"/>
          <c:order val="3"/>
          <c:tx>
            <c:strRef>
              <c:f>DQ21_4!$G$1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DQ21_4!$B$2:$C$5</c:f>
              <c:multiLvlStrCache>
                <c:ptCount val="4"/>
                <c:lvl>
                  <c:pt idx="0">
                    <c:v>Violence prevention (e.g., bullying, fighting, dating violence prevention)</c:v>
                  </c:pt>
                  <c:pt idx="1">
                    <c:v>Tobacco-use prevention or cessation</c:v>
                  </c:pt>
                  <c:pt idx="2">
                    <c:v>Suicide prevention</c:v>
                  </c:pt>
                  <c:pt idx="3">
                    <c:v>Sleep health (e.g., how much sleep students need, good sleeping habits)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DQ21_4!$G$2:$G$5</c:f>
              <c:numCache>
                <c:formatCode>General</c:formatCode>
                <c:ptCount val="4"/>
                <c:pt idx="0">
                  <c:v>70.599999999999994</c:v>
                </c:pt>
                <c:pt idx="1">
                  <c:v>46.4</c:v>
                </c:pt>
                <c:pt idx="2">
                  <c:v>89.5</c:v>
                </c:pt>
                <c:pt idx="3">
                  <c:v>37.200000000000003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E5F-4897-83F6-7C8A091EDA9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DQ22_1!$D$1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DQ22_1!$B$2:$C$6</c:f>
              <c:multiLvlStrCache>
                <c:ptCount val="5"/>
                <c:lvl>
                  <c:pt idx="0">
                    <c:v>Using interactive teaching methods (e.g., role plays, cooperative group activities)</c:v>
                  </c:pt>
                  <c:pt idx="1">
                    <c:v>How to support lesbian, gay, bisexual, and transgender students (e.g., bystander intervention skills, implementing safe spaces, use of inclusive language, providing students with information about LGB</c:v>
                  </c:pt>
                  <c:pt idx="2">
                    <c:v>Teaching English language learners (ELL)</c:v>
                  </c:pt>
                  <c:pt idx="3">
                    <c:v>Teaching students of various racial/ethnic and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DQ22_1!$D$2:$D$6</c:f>
              <c:numCache>
                <c:formatCode>General</c:formatCode>
                <c:ptCount val="5"/>
                <c:pt idx="0">
                  <c:v>65.599999999999994</c:v>
                </c:pt>
                <c:pt idx="1">
                  <c:v>55.9</c:v>
                </c:pt>
                <c:pt idx="2">
                  <c:v>16.3</c:v>
                </c:pt>
                <c:pt idx="3">
                  <c:v>52.7</c:v>
                </c:pt>
                <c:pt idx="4">
                  <c:v>64.599999999999994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31-4CFC-AE55-E0DBE928DA4F}"/>
            </c:ext>
          </c:extLst>
        </c:ser>
        <c:ser>
          <c:idx val="1"/>
          <c:order val="1"/>
          <c:tx>
            <c:strRef>
              <c:f>DQ22_1!$E$1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031-4CFC-AE55-E0DBE928DA4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031-4CFC-AE55-E0DBE928DA4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031-4CFC-AE55-E0DBE928DA4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031-4CFC-AE55-E0DBE928DA4F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031-4CFC-AE55-E0DBE928DA4F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DQ22_1!$B$2:$C$6</c:f>
              <c:multiLvlStrCache>
                <c:ptCount val="5"/>
                <c:lvl>
                  <c:pt idx="0">
                    <c:v>Using interactive teaching methods (e.g., role plays, cooperative group activities)</c:v>
                  </c:pt>
                  <c:pt idx="1">
                    <c:v>How to support lesbian, gay, bisexual, and transgender students (e.g., bystander intervention skills, implementing safe spaces, use of inclusive language, providing students with information about LGB</c:v>
                  </c:pt>
                  <c:pt idx="2">
                    <c:v>Teaching English language learners (ELL)</c:v>
                  </c:pt>
                  <c:pt idx="3">
                    <c:v>Teaching students of various racial/ethnic and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DQ22_1!$E$2:$E$6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031-4CFC-AE55-E0DBE928DA4F}"/>
            </c:ext>
          </c:extLst>
        </c:ser>
        <c:ser>
          <c:idx val="2"/>
          <c:order val="2"/>
          <c:tx>
            <c:strRef>
              <c:f>DQ22_1!$F$1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DQ22_1!$B$2:$C$6</c:f>
              <c:multiLvlStrCache>
                <c:ptCount val="5"/>
                <c:lvl>
                  <c:pt idx="0">
                    <c:v>Using interactive teaching methods (e.g., role plays, cooperative group activities)</c:v>
                  </c:pt>
                  <c:pt idx="1">
                    <c:v>How to support lesbian, gay, bisexual, and transgender students (e.g., bystander intervention skills, implementing safe spaces, use of inclusive language, providing students with information about LGB</c:v>
                  </c:pt>
                  <c:pt idx="2">
                    <c:v>Teaching English language learners (ELL)</c:v>
                  </c:pt>
                  <c:pt idx="3">
                    <c:v>Teaching students of various racial/ethnic and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DQ22_1!$F$2:$F$6</c:f>
              <c:numCache>
                <c:formatCode>General</c:formatCode>
                <c:ptCount val="5"/>
                <c:pt idx="0">
                  <c:v>67.8</c:v>
                </c:pt>
                <c:pt idx="1">
                  <c:v>54.7</c:v>
                </c:pt>
                <c:pt idx="2">
                  <c:v>19.5</c:v>
                </c:pt>
                <c:pt idx="3">
                  <c:v>51</c:v>
                </c:pt>
                <c:pt idx="4">
                  <c:v>65.099999999999994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031-4CFC-AE55-E0DBE928DA4F}"/>
            </c:ext>
          </c:extLst>
        </c:ser>
        <c:ser>
          <c:idx val="3"/>
          <c:order val="3"/>
          <c:tx>
            <c:strRef>
              <c:f>DQ22_1!$G$1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DQ22_1!$B$2:$C$6</c:f>
              <c:multiLvlStrCache>
                <c:ptCount val="5"/>
                <c:lvl>
                  <c:pt idx="0">
                    <c:v>Using interactive teaching methods (e.g., role plays, cooperative group activities)</c:v>
                  </c:pt>
                  <c:pt idx="1">
                    <c:v>How to support lesbian, gay, bisexual, and transgender students (e.g., bystander intervention skills, implementing safe spaces, use of inclusive language, providing students with information about LGB</c:v>
                  </c:pt>
                  <c:pt idx="2">
                    <c:v>Teaching English language learners (ELL)</c:v>
                  </c:pt>
                  <c:pt idx="3">
                    <c:v>Teaching students of various racial/ethnic and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DQ22_1!$G$2:$G$6</c:f>
              <c:numCache>
                <c:formatCode>General</c:formatCode>
                <c:ptCount val="5"/>
                <c:pt idx="0">
                  <c:v>62.2</c:v>
                </c:pt>
                <c:pt idx="1">
                  <c:v>57.8</c:v>
                </c:pt>
                <c:pt idx="2">
                  <c:v>11.3</c:v>
                </c:pt>
                <c:pt idx="3">
                  <c:v>55.4</c:v>
                </c:pt>
                <c:pt idx="4">
                  <c:v>63.9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031-4CFC-AE55-E0DBE928DA4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DQ22_2!$D$1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DQ22_2!$B$2:$C$5</c:f>
              <c:multiLvlStrCache>
                <c:ptCount val="4"/>
                <c:lvl>
                  <c:pt idx="0">
                    <c:v>Assessing student performance in health education</c:v>
                  </c:pt>
                  <c:pt idx="1">
                    <c:v>Classroom management techniques (e.g., social skills training, environmental modification, conflict resolution and mediation,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DQ22_2!$D$2:$D$5</c:f>
              <c:numCache>
                <c:formatCode>General</c:formatCode>
                <c:ptCount val="4"/>
                <c:pt idx="0">
                  <c:v>57.4</c:v>
                </c:pt>
                <c:pt idx="1">
                  <c:v>75</c:v>
                </c:pt>
                <c:pt idx="2">
                  <c:v>61.6</c:v>
                </c:pt>
                <c:pt idx="3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EA-4702-ADB0-C2105C8468BE}"/>
            </c:ext>
          </c:extLst>
        </c:ser>
        <c:ser>
          <c:idx val="1"/>
          <c:order val="1"/>
          <c:tx>
            <c:strRef>
              <c:f>DQ22_2!$E$1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9EA-4702-ADB0-C2105C8468B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9EA-4702-ADB0-C2105C8468B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9EA-4702-ADB0-C2105C8468B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9EA-4702-ADB0-C2105C8468BE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DQ22_2!$B$2:$C$5</c:f>
              <c:multiLvlStrCache>
                <c:ptCount val="4"/>
                <c:lvl>
                  <c:pt idx="0">
                    <c:v>Assessing student performance in health education</c:v>
                  </c:pt>
                  <c:pt idx="1">
                    <c:v>Classroom management techniques (e.g., social skills training, environmental modification, conflict resolution and mediation,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DQ22_2!$E$2:$E$5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9EA-4702-ADB0-C2105C8468BE}"/>
            </c:ext>
          </c:extLst>
        </c:ser>
        <c:ser>
          <c:idx val="2"/>
          <c:order val="2"/>
          <c:tx>
            <c:strRef>
              <c:f>DQ22_2!$F$1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DQ22_2!$B$2:$C$5</c:f>
              <c:multiLvlStrCache>
                <c:ptCount val="4"/>
                <c:lvl>
                  <c:pt idx="0">
                    <c:v>Assessing student performance in health education</c:v>
                  </c:pt>
                  <c:pt idx="1">
                    <c:v>Classroom management techniques (e.g., social skills training, environmental modification, conflict resolution and mediation,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DQ22_2!$F$2:$F$5</c:f>
              <c:numCache>
                <c:formatCode>General</c:formatCode>
                <c:ptCount val="4"/>
                <c:pt idx="0">
                  <c:v>54.4</c:v>
                </c:pt>
                <c:pt idx="1">
                  <c:v>77</c:v>
                </c:pt>
                <c:pt idx="2">
                  <c:v>60.4</c:v>
                </c:pt>
                <c:pt idx="3">
                  <c:v>48.3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9EA-4702-ADB0-C2105C8468BE}"/>
            </c:ext>
          </c:extLst>
        </c:ser>
        <c:ser>
          <c:idx val="3"/>
          <c:order val="3"/>
          <c:tx>
            <c:strRef>
              <c:f>DQ22_2!$G$1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DQ22_2!$B$2:$C$5</c:f>
              <c:multiLvlStrCache>
                <c:ptCount val="4"/>
                <c:lvl>
                  <c:pt idx="0">
                    <c:v>Assessing student performance in health education</c:v>
                  </c:pt>
                  <c:pt idx="1">
                    <c:v>Classroom management techniques (e.g., social skills training, environmental modification, conflict resolution and mediation,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DQ22_2!$G$2:$G$5</c:f>
              <c:numCache>
                <c:formatCode>General</c:formatCode>
                <c:ptCount val="4"/>
                <c:pt idx="0">
                  <c:v>62.2</c:v>
                </c:pt>
                <c:pt idx="1">
                  <c:v>72</c:v>
                </c:pt>
                <c:pt idx="2">
                  <c:v>63.5</c:v>
                </c:pt>
                <c:pt idx="3">
                  <c:v>42.4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9EA-4702-ADB0-C2105C8468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DQ23_1!$D$1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DQ23_1!$B$2:$C$6</c:f>
              <c:multiLvlStrCache>
                <c:ptCount val="5"/>
                <c:lvl>
                  <c:pt idx="0">
                    <c:v>Building student skills in HIV, other STD, and pregnancy prevention</c:v>
                  </c:pt>
                  <c:pt idx="1">
                    <c:v>Using a variety of effective instructional strategies to deliver sexual health education</c:v>
                  </c:pt>
                  <c:pt idx="2">
                    <c:v>Connecting students to on-site or community-based sexual health services</c:v>
                  </c:pt>
                  <c:pt idx="3">
                    <c:v>Creating a comfortable and safe learning environment for students receiving sexual health education</c:v>
                  </c:pt>
                  <c:pt idx="4">
                    <c:v>Aligning lessons and materials with the district scope and sequence for sexual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DQ23_1!$D$2:$D$6</c:f>
              <c:numCache>
                <c:formatCode>General</c:formatCode>
                <c:ptCount val="5"/>
                <c:pt idx="0">
                  <c:v>30.3</c:v>
                </c:pt>
                <c:pt idx="1">
                  <c:v>36.700000000000003</c:v>
                </c:pt>
                <c:pt idx="2">
                  <c:v>26.4</c:v>
                </c:pt>
                <c:pt idx="3">
                  <c:v>39.4</c:v>
                </c:pt>
                <c:pt idx="4">
                  <c:v>37.299999999999997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18-49C0-B450-229F22C737B5}"/>
            </c:ext>
          </c:extLst>
        </c:ser>
        <c:ser>
          <c:idx val="1"/>
          <c:order val="1"/>
          <c:tx>
            <c:strRef>
              <c:f>DQ23_1!$E$1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A18-49C0-B450-229F22C737B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A18-49C0-B450-229F22C737B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A18-49C0-B450-229F22C737B5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A18-49C0-B450-229F22C737B5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A18-49C0-B450-229F22C737B5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DQ23_1!$B$2:$C$6</c:f>
              <c:multiLvlStrCache>
                <c:ptCount val="5"/>
                <c:lvl>
                  <c:pt idx="0">
                    <c:v>Building student skills in HIV, other STD, and pregnancy prevention</c:v>
                  </c:pt>
                  <c:pt idx="1">
                    <c:v>Using a variety of effective instructional strategies to deliver sexual health education</c:v>
                  </c:pt>
                  <c:pt idx="2">
                    <c:v>Connecting students to on-site or community-based sexual health services</c:v>
                  </c:pt>
                  <c:pt idx="3">
                    <c:v>Creating a comfortable and safe learning environment for students receiving sexual health education</c:v>
                  </c:pt>
                  <c:pt idx="4">
                    <c:v>Aligning lessons and materials with the district scope and sequence for sexual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DQ23_1!$E$2:$E$6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18-49C0-B450-229F22C737B5}"/>
            </c:ext>
          </c:extLst>
        </c:ser>
        <c:ser>
          <c:idx val="2"/>
          <c:order val="2"/>
          <c:tx>
            <c:strRef>
              <c:f>DQ23_1!$F$1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DQ23_1!$B$2:$C$6</c:f>
              <c:multiLvlStrCache>
                <c:ptCount val="5"/>
                <c:lvl>
                  <c:pt idx="0">
                    <c:v>Building student skills in HIV, other STD, and pregnancy prevention</c:v>
                  </c:pt>
                  <c:pt idx="1">
                    <c:v>Using a variety of effective instructional strategies to deliver sexual health education</c:v>
                  </c:pt>
                  <c:pt idx="2">
                    <c:v>Connecting students to on-site or community-based sexual health services</c:v>
                  </c:pt>
                  <c:pt idx="3">
                    <c:v>Creating a comfortable and safe learning environment for students receiving sexual health education</c:v>
                  </c:pt>
                  <c:pt idx="4">
                    <c:v>Aligning lessons and materials with the district scope and sequence for sexual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DQ23_1!$F$2:$F$6</c:f>
              <c:numCache>
                <c:formatCode>General</c:formatCode>
                <c:ptCount val="5"/>
                <c:pt idx="0">
                  <c:v>26.5</c:v>
                </c:pt>
                <c:pt idx="1">
                  <c:v>31.5</c:v>
                </c:pt>
                <c:pt idx="2">
                  <c:v>22.8</c:v>
                </c:pt>
                <c:pt idx="3">
                  <c:v>34.9</c:v>
                </c:pt>
                <c:pt idx="4">
                  <c:v>32.200000000000003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A18-49C0-B450-229F22C737B5}"/>
            </c:ext>
          </c:extLst>
        </c:ser>
        <c:ser>
          <c:idx val="3"/>
          <c:order val="3"/>
          <c:tx>
            <c:strRef>
              <c:f>DQ23_1!$G$1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DQ23_1!$B$2:$C$6</c:f>
              <c:multiLvlStrCache>
                <c:ptCount val="5"/>
                <c:lvl>
                  <c:pt idx="0">
                    <c:v>Building student skills in HIV, other STD, and pregnancy prevention</c:v>
                  </c:pt>
                  <c:pt idx="1">
                    <c:v>Using a variety of effective instructional strategies to deliver sexual health education</c:v>
                  </c:pt>
                  <c:pt idx="2">
                    <c:v>Connecting students to on-site or community-based sexual health services</c:v>
                  </c:pt>
                  <c:pt idx="3">
                    <c:v>Creating a comfortable and safe learning environment for students receiving sexual health education</c:v>
                  </c:pt>
                  <c:pt idx="4">
                    <c:v>Aligning lessons and materials with the district scope and sequence for sexual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DQ23_1!$G$2:$G$6</c:f>
              <c:numCache>
                <c:formatCode>General</c:formatCode>
                <c:ptCount val="5"/>
                <c:pt idx="0">
                  <c:v>36</c:v>
                </c:pt>
                <c:pt idx="1">
                  <c:v>44.6</c:v>
                </c:pt>
                <c:pt idx="2">
                  <c:v>31.9</c:v>
                </c:pt>
                <c:pt idx="3">
                  <c:v>46.4</c:v>
                </c:pt>
                <c:pt idx="4">
                  <c:v>45.1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A18-49C0-B450-229F22C737B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DQ23_2!$D$1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DQ23_2!$B$2:$C$6</c:f>
              <c:multiLvlStrCache>
                <c:ptCount val="5"/>
                <c:lvl>
                  <c:pt idx="0">
                    <c:v>Delivering virtual or eLearning sexual health education instruction</c:v>
                  </c:pt>
                  <c:pt idx="1">
                    <c:v>Engaging parents in sexual health education</c:v>
                  </c:pt>
                  <c:pt idx="2">
                    <c:v>Identifying appropriate modifications to the sexual health curriculum to meet the needs of all students</c:v>
                  </c:pt>
                  <c:pt idx="3">
                    <c:v>Understanding current district or school board policies or curriculum guidance regarding sexual health education</c:v>
                  </c:pt>
                  <c:pt idx="4">
                    <c:v>Assessing student knowledge and skills in sexual health education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DQ23_2!$D$2:$D$6</c:f>
              <c:numCache>
                <c:formatCode>General</c:formatCode>
                <c:ptCount val="5"/>
                <c:pt idx="0">
                  <c:v>26.8</c:v>
                </c:pt>
                <c:pt idx="1">
                  <c:v>17.7</c:v>
                </c:pt>
                <c:pt idx="2">
                  <c:v>37.4</c:v>
                </c:pt>
                <c:pt idx="3">
                  <c:v>34.5</c:v>
                </c:pt>
                <c:pt idx="4">
                  <c:v>36.299999999999997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4D-4B9B-BC09-54DC6C032720}"/>
            </c:ext>
          </c:extLst>
        </c:ser>
        <c:ser>
          <c:idx val="1"/>
          <c:order val="1"/>
          <c:tx>
            <c:strRef>
              <c:f>DQ23_2!$E$1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7F4D-4B9B-BC09-54DC6C032720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F4D-4B9B-BC09-54DC6C032720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F4D-4B9B-BC09-54DC6C032720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F4D-4B9B-BC09-54DC6C032720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F4D-4B9B-BC09-54DC6C032720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DQ23_2!$B$2:$C$6</c:f>
              <c:multiLvlStrCache>
                <c:ptCount val="5"/>
                <c:lvl>
                  <c:pt idx="0">
                    <c:v>Delivering virtual or eLearning sexual health education instruction</c:v>
                  </c:pt>
                  <c:pt idx="1">
                    <c:v>Engaging parents in sexual health education</c:v>
                  </c:pt>
                  <c:pt idx="2">
                    <c:v>Identifying appropriate modifications to the sexual health curriculum to meet the needs of all students</c:v>
                  </c:pt>
                  <c:pt idx="3">
                    <c:v>Understanding current district or school board policies or curriculum guidance regarding sexual health education</c:v>
                  </c:pt>
                  <c:pt idx="4">
                    <c:v>Assessing student knowledge and skills in sexual health education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DQ23_2!$E$2:$E$6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F4D-4B9B-BC09-54DC6C032720}"/>
            </c:ext>
          </c:extLst>
        </c:ser>
        <c:ser>
          <c:idx val="2"/>
          <c:order val="2"/>
          <c:tx>
            <c:strRef>
              <c:f>DQ23_2!$F$1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DQ23_2!$B$2:$C$6</c:f>
              <c:multiLvlStrCache>
                <c:ptCount val="5"/>
                <c:lvl>
                  <c:pt idx="0">
                    <c:v>Delivering virtual or eLearning sexual health education instruction</c:v>
                  </c:pt>
                  <c:pt idx="1">
                    <c:v>Engaging parents in sexual health education</c:v>
                  </c:pt>
                  <c:pt idx="2">
                    <c:v>Identifying appropriate modifications to the sexual health curriculum to meet the needs of all students</c:v>
                  </c:pt>
                  <c:pt idx="3">
                    <c:v>Understanding current district or school board policies or curriculum guidance regarding sexual health education</c:v>
                  </c:pt>
                  <c:pt idx="4">
                    <c:v>Assessing student knowledge and skills in sexual health education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DQ23_2!$F$2:$F$6</c:f>
              <c:numCache>
                <c:formatCode>General</c:formatCode>
                <c:ptCount val="5"/>
                <c:pt idx="0">
                  <c:v>23.6</c:v>
                </c:pt>
                <c:pt idx="1">
                  <c:v>16.8</c:v>
                </c:pt>
                <c:pt idx="2">
                  <c:v>32.9</c:v>
                </c:pt>
                <c:pt idx="3">
                  <c:v>30.2</c:v>
                </c:pt>
                <c:pt idx="4">
                  <c:v>30.9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F4D-4B9B-BC09-54DC6C032720}"/>
            </c:ext>
          </c:extLst>
        </c:ser>
        <c:ser>
          <c:idx val="3"/>
          <c:order val="3"/>
          <c:tx>
            <c:strRef>
              <c:f>DQ23_2!$G$1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DQ23_2!$B$2:$C$6</c:f>
              <c:multiLvlStrCache>
                <c:ptCount val="5"/>
                <c:lvl>
                  <c:pt idx="0">
                    <c:v>Delivering virtual or eLearning sexual health education instruction</c:v>
                  </c:pt>
                  <c:pt idx="1">
                    <c:v>Engaging parents in sexual health education</c:v>
                  </c:pt>
                  <c:pt idx="2">
                    <c:v>Identifying appropriate modifications to the sexual health curriculum to meet the needs of all students</c:v>
                  </c:pt>
                  <c:pt idx="3">
                    <c:v>Understanding current district or school board policies or curriculum guidance regarding sexual health education</c:v>
                  </c:pt>
                  <c:pt idx="4">
                    <c:v>Assessing student knowledge and skills in sexual health education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DQ23_2!$G$2:$G$6</c:f>
              <c:numCache>
                <c:formatCode>General</c:formatCode>
                <c:ptCount val="5"/>
                <c:pt idx="0">
                  <c:v>31.7</c:v>
                </c:pt>
                <c:pt idx="1">
                  <c:v>19</c:v>
                </c:pt>
                <c:pt idx="2">
                  <c:v>44.3</c:v>
                </c:pt>
                <c:pt idx="3">
                  <c:v>41.3</c:v>
                </c:pt>
                <c:pt idx="4">
                  <c:v>44.5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F4D-4B9B-BC09-54DC6C0327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DQ24_1!$D$1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DQ24_1!$B$2:$C$6</c:f>
              <c:multiLvlStrCache>
                <c:ptCount val="5"/>
                <c:lvl>
                  <c:pt idx="0">
                    <c:v>Food allergies</c:v>
                  </c:pt>
                  <c:pt idx="1">
                    <c:v>Epilepsy or seizure disorder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DQ24_1!$D$2:$D$6</c:f>
              <c:numCache>
                <c:formatCode>General</c:formatCode>
                <c:ptCount val="5"/>
                <c:pt idx="0">
                  <c:v>44.8</c:v>
                </c:pt>
                <c:pt idx="1">
                  <c:v>44.7</c:v>
                </c:pt>
                <c:pt idx="2">
                  <c:v>59.8</c:v>
                </c:pt>
                <c:pt idx="3">
                  <c:v>39.799999999999997</c:v>
                </c:pt>
                <c:pt idx="4">
                  <c:v>71.3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0A-4F38-8CBF-C408D84025C1}"/>
            </c:ext>
          </c:extLst>
        </c:ser>
        <c:ser>
          <c:idx val="1"/>
          <c:order val="1"/>
          <c:tx>
            <c:strRef>
              <c:f>DQ24_1!$E$1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E0A-4F38-8CBF-C408D84025C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E0A-4F38-8CBF-C408D84025C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E0A-4F38-8CBF-C408D84025C1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E0A-4F38-8CBF-C408D84025C1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E0A-4F38-8CBF-C408D84025C1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DQ24_1!$B$2:$C$6</c:f>
              <c:multiLvlStrCache>
                <c:ptCount val="5"/>
                <c:lvl>
                  <c:pt idx="0">
                    <c:v>Food allergies</c:v>
                  </c:pt>
                  <c:pt idx="1">
                    <c:v>Epilepsy or seizure disorder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DQ24_1!$E$2:$E$6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E0A-4F38-8CBF-C408D84025C1}"/>
            </c:ext>
          </c:extLst>
        </c:ser>
        <c:ser>
          <c:idx val="2"/>
          <c:order val="2"/>
          <c:tx>
            <c:strRef>
              <c:f>DQ24_1!$F$1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DQ24_1!$B$2:$C$6</c:f>
              <c:multiLvlStrCache>
                <c:ptCount val="5"/>
                <c:lvl>
                  <c:pt idx="0">
                    <c:v>Food allergies</c:v>
                  </c:pt>
                  <c:pt idx="1">
                    <c:v>Epilepsy or seizure disorder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DQ24_1!$F$2:$F$6</c:f>
              <c:numCache>
                <c:formatCode>General</c:formatCode>
                <c:ptCount val="5"/>
                <c:pt idx="0">
                  <c:v>43.9</c:v>
                </c:pt>
                <c:pt idx="1">
                  <c:v>43.6</c:v>
                </c:pt>
                <c:pt idx="2">
                  <c:v>62.4</c:v>
                </c:pt>
                <c:pt idx="3">
                  <c:v>38.299999999999997</c:v>
                </c:pt>
                <c:pt idx="4">
                  <c:v>71.099999999999994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E0A-4F38-8CBF-C408D84025C1}"/>
            </c:ext>
          </c:extLst>
        </c:ser>
        <c:ser>
          <c:idx val="3"/>
          <c:order val="3"/>
          <c:tx>
            <c:strRef>
              <c:f>DQ24_1!$G$1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DQ24_1!$B$2:$C$6</c:f>
              <c:multiLvlStrCache>
                <c:ptCount val="5"/>
                <c:lvl>
                  <c:pt idx="0">
                    <c:v>Food allergies</c:v>
                  </c:pt>
                  <c:pt idx="1">
                    <c:v>Epilepsy or seizure disorder</c:v>
                  </c:pt>
                  <c:pt idx="2">
                    <c:v>Chronic disease prevention (e.g., diabetes, obesity prevention)</c:v>
                  </c:pt>
                  <c:pt idx="3">
                    <c:v>Asthma</c:v>
                  </c:pt>
                  <c:pt idx="4">
                    <c:v>Alcohol- or other drug-use prevention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DQ24_1!$G$2:$G$6</c:f>
              <c:numCache>
                <c:formatCode>General</c:formatCode>
                <c:ptCount val="5"/>
                <c:pt idx="0">
                  <c:v>46.2</c:v>
                </c:pt>
                <c:pt idx="1">
                  <c:v>46.3</c:v>
                </c:pt>
                <c:pt idx="2">
                  <c:v>55.8</c:v>
                </c:pt>
                <c:pt idx="3">
                  <c:v>42.3</c:v>
                </c:pt>
                <c:pt idx="4">
                  <c:v>71.400000000000006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E0A-4F38-8CBF-C408D84025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DQ24_2!$D$1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DQ24_2!$B$2:$C$6</c:f>
              <c:multiLvlStrCache>
                <c:ptCount val="5"/>
                <c:lvl>
                  <c:pt idx="0">
                    <c:v>Injury prevention and safety</c:v>
                  </c:pt>
                  <c:pt idx="1">
                    <c:v>Infectious disease prevention (e.g., influenza [flu] or COVID-19 prevention)</c:v>
                  </c:pt>
                  <c:pt idx="2">
                    <c:v>Human sexuality</c:v>
                  </c:pt>
                  <c:pt idx="3">
                    <c:v>Human immunodeficiency virus (HIV) prevention</c:v>
                  </c:pt>
                  <c:pt idx="4">
                    <c:v>Foodborne illness prevention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DQ24_2!$D$2:$D$6</c:f>
              <c:numCache>
                <c:formatCode>General</c:formatCode>
                <c:ptCount val="5"/>
                <c:pt idx="0">
                  <c:v>51.7</c:v>
                </c:pt>
                <c:pt idx="1">
                  <c:v>56.7</c:v>
                </c:pt>
                <c:pt idx="2">
                  <c:v>73.8</c:v>
                </c:pt>
                <c:pt idx="3">
                  <c:v>53.6</c:v>
                </c:pt>
                <c:pt idx="4">
                  <c:v>40.1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2F-4EC5-8EFF-8AFFAD20E062}"/>
            </c:ext>
          </c:extLst>
        </c:ser>
        <c:ser>
          <c:idx val="1"/>
          <c:order val="1"/>
          <c:tx>
            <c:strRef>
              <c:f>DQ24_2!$E$1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72F-4EC5-8EFF-8AFFAD20E062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72F-4EC5-8EFF-8AFFAD20E062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72F-4EC5-8EFF-8AFFAD20E062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72F-4EC5-8EFF-8AFFAD20E062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72F-4EC5-8EFF-8AFFAD20E062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DQ24_2!$B$2:$C$6</c:f>
              <c:multiLvlStrCache>
                <c:ptCount val="5"/>
                <c:lvl>
                  <c:pt idx="0">
                    <c:v>Injury prevention and safety</c:v>
                  </c:pt>
                  <c:pt idx="1">
                    <c:v>Infectious disease prevention (e.g., influenza [flu] or COVID-19 prevention)</c:v>
                  </c:pt>
                  <c:pt idx="2">
                    <c:v>Human sexuality</c:v>
                  </c:pt>
                  <c:pt idx="3">
                    <c:v>Human immunodeficiency virus (HIV) prevention</c:v>
                  </c:pt>
                  <c:pt idx="4">
                    <c:v>Foodborne illness prevention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DQ24_2!$E$2:$E$6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72F-4EC5-8EFF-8AFFAD20E062}"/>
            </c:ext>
          </c:extLst>
        </c:ser>
        <c:ser>
          <c:idx val="2"/>
          <c:order val="2"/>
          <c:tx>
            <c:strRef>
              <c:f>DQ24_2!$F$1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DQ24_2!$B$2:$C$6</c:f>
              <c:multiLvlStrCache>
                <c:ptCount val="5"/>
                <c:lvl>
                  <c:pt idx="0">
                    <c:v>Injury prevention and safety</c:v>
                  </c:pt>
                  <c:pt idx="1">
                    <c:v>Infectious disease prevention (e.g., influenza [flu] or COVID-19 prevention)</c:v>
                  </c:pt>
                  <c:pt idx="2">
                    <c:v>Human sexuality</c:v>
                  </c:pt>
                  <c:pt idx="3">
                    <c:v>Human immunodeficiency virus (HIV) prevention</c:v>
                  </c:pt>
                  <c:pt idx="4">
                    <c:v>Foodborne illness prevention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DQ24_2!$F$2:$F$6</c:f>
              <c:numCache>
                <c:formatCode>General</c:formatCode>
                <c:ptCount val="5"/>
                <c:pt idx="0">
                  <c:v>54.4</c:v>
                </c:pt>
                <c:pt idx="1">
                  <c:v>56.1</c:v>
                </c:pt>
                <c:pt idx="2">
                  <c:v>74.5</c:v>
                </c:pt>
                <c:pt idx="3">
                  <c:v>54.4</c:v>
                </c:pt>
                <c:pt idx="4">
                  <c:v>42.3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72F-4EC5-8EFF-8AFFAD20E062}"/>
            </c:ext>
          </c:extLst>
        </c:ser>
        <c:ser>
          <c:idx val="3"/>
          <c:order val="3"/>
          <c:tx>
            <c:strRef>
              <c:f>DQ24_2!$G$1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DQ24_2!$B$2:$C$6</c:f>
              <c:multiLvlStrCache>
                <c:ptCount val="5"/>
                <c:lvl>
                  <c:pt idx="0">
                    <c:v>Injury prevention and safety</c:v>
                  </c:pt>
                  <c:pt idx="1">
                    <c:v>Infectious disease prevention (e.g., influenza [flu] or COVID-19 prevention)</c:v>
                  </c:pt>
                  <c:pt idx="2">
                    <c:v>Human sexuality</c:v>
                  </c:pt>
                  <c:pt idx="3">
                    <c:v>Human immunodeficiency virus (HIV) prevention</c:v>
                  </c:pt>
                  <c:pt idx="4">
                    <c:v>Foodborne illness prevention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DQ24_2!$G$2:$G$6</c:f>
              <c:numCache>
                <c:formatCode>General</c:formatCode>
                <c:ptCount val="5"/>
                <c:pt idx="0">
                  <c:v>47.5</c:v>
                </c:pt>
                <c:pt idx="1">
                  <c:v>57.5</c:v>
                </c:pt>
                <c:pt idx="2">
                  <c:v>72.7</c:v>
                </c:pt>
                <c:pt idx="3">
                  <c:v>52.4</c:v>
                </c:pt>
                <c:pt idx="4">
                  <c:v>36.799999999999997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72F-4EC5-8EFF-8AFFAD20E06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DQ24_3!$D$1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DQ24_3!$B$2:$C$6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Mental and emotional health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DQ24_3!$D$2:$D$6</c:f>
              <c:numCache>
                <c:formatCode>General</c:formatCode>
                <c:ptCount val="5"/>
                <c:pt idx="0">
                  <c:v>59.2</c:v>
                </c:pt>
                <c:pt idx="1">
                  <c:v>58</c:v>
                </c:pt>
                <c:pt idx="2">
                  <c:v>55.7</c:v>
                </c:pt>
                <c:pt idx="3">
                  <c:v>63.5</c:v>
                </c:pt>
                <c:pt idx="4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97-4C8A-806D-88509271511A}"/>
            </c:ext>
          </c:extLst>
        </c:ser>
        <c:ser>
          <c:idx val="1"/>
          <c:order val="1"/>
          <c:tx>
            <c:strRef>
              <c:f>DQ24_3!$E$1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897-4C8A-806D-88509271511A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897-4C8A-806D-88509271511A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897-4C8A-806D-88509271511A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897-4C8A-806D-88509271511A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897-4C8A-806D-88509271511A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DQ24_3!$B$2:$C$6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Mental and emotional health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DQ24_3!$E$2:$E$6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897-4C8A-806D-88509271511A}"/>
            </c:ext>
          </c:extLst>
        </c:ser>
        <c:ser>
          <c:idx val="2"/>
          <c:order val="2"/>
          <c:tx>
            <c:strRef>
              <c:f>DQ24_3!$F$1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DQ24_3!$B$2:$C$6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Mental and emotional health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DQ24_3!$F$2:$F$6</c:f>
              <c:numCache>
                <c:formatCode>General</c:formatCode>
                <c:ptCount val="5"/>
                <c:pt idx="0">
                  <c:v>59.5</c:v>
                </c:pt>
                <c:pt idx="1">
                  <c:v>57</c:v>
                </c:pt>
                <c:pt idx="2">
                  <c:v>57.7</c:v>
                </c:pt>
                <c:pt idx="3">
                  <c:v>66.400000000000006</c:v>
                </c:pt>
                <c:pt idx="4">
                  <c:v>83.2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897-4C8A-806D-88509271511A}"/>
            </c:ext>
          </c:extLst>
        </c:ser>
        <c:ser>
          <c:idx val="3"/>
          <c:order val="3"/>
          <c:tx>
            <c:strRef>
              <c:f>DQ24_3!$G$1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DQ24_3!$B$2:$C$6</c:f>
              <c:multiLvlStrCache>
                <c:ptCount val="5"/>
                <c:lvl>
                  <c:pt idx="0">
                    <c:v>Sexually transmitted disease (STD) prevention</c:v>
                  </c:pt>
                  <c:pt idx="1">
                    <c:v>Pregnancy prevention</c:v>
                  </c:pt>
                  <c:pt idx="2">
                    <c:v>Physical activity and fitness</c:v>
                  </c:pt>
                  <c:pt idx="3">
                    <c:v>Nutrition and dietary behavior</c:v>
                  </c:pt>
                  <c:pt idx="4">
                    <c:v>Mental and emotional health</c:v>
                  </c:pt>
                </c:lvl>
                <c:lvl>
                  <c:pt idx="0">
                    <c:v>o.</c:v>
                  </c:pt>
                  <c:pt idx="1">
                    <c:v>n.</c:v>
                  </c:pt>
                  <c:pt idx="2">
                    <c:v>m.</c:v>
                  </c:pt>
                  <c:pt idx="3">
                    <c:v>l.</c:v>
                  </c:pt>
                  <c:pt idx="4">
                    <c:v>k.</c:v>
                  </c:pt>
                </c:lvl>
              </c:multiLvlStrCache>
            </c:multiLvlStrRef>
          </c:cat>
          <c:val>
            <c:numRef>
              <c:f>DQ24_3!$G$2:$G$6</c:f>
              <c:numCache>
                <c:formatCode>General</c:formatCode>
                <c:ptCount val="5"/>
                <c:pt idx="0">
                  <c:v>58.7</c:v>
                </c:pt>
                <c:pt idx="1">
                  <c:v>59.6</c:v>
                </c:pt>
                <c:pt idx="2">
                  <c:v>52.6</c:v>
                </c:pt>
                <c:pt idx="3">
                  <c:v>58.9</c:v>
                </c:pt>
                <c:pt idx="4">
                  <c:v>77.599999999999994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897-4C8A-806D-88509271511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DQ24_4!$D$1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DQ24_4!$B$2:$C$5</c:f>
              <c:multiLvlStrCache>
                <c:ptCount val="4"/>
                <c:lvl>
                  <c:pt idx="0">
                    <c:v>Violence prevention (e.g., bullying, fighting, dating violence prevention)</c:v>
                  </c:pt>
                  <c:pt idx="1">
                    <c:v>Tobacco-use prevention or cessation</c:v>
                  </c:pt>
                  <c:pt idx="2">
                    <c:v>Suicide prevention</c:v>
                  </c:pt>
                  <c:pt idx="3">
                    <c:v>Sleep health (e.g., how much sleep students need, good sleep habits)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DQ24_4!$D$2:$D$5</c:f>
              <c:numCache>
                <c:formatCode>General</c:formatCode>
                <c:ptCount val="4"/>
                <c:pt idx="0">
                  <c:v>74.099999999999994</c:v>
                </c:pt>
                <c:pt idx="1">
                  <c:v>57.2</c:v>
                </c:pt>
                <c:pt idx="2">
                  <c:v>69.099999999999994</c:v>
                </c:pt>
                <c:pt idx="3">
                  <c:v>63.1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4B-4EFA-9285-C4716D577637}"/>
            </c:ext>
          </c:extLst>
        </c:ser>
        <c:ser>
          <c:idx val="1"/>
          <c:order val="1"/>
          <c:tx>
            <c:strRef>
              <c:f>DQ24_4!$E$1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34B-4EFA-9285-C4716D577637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34B-4EFA-9285-C4716D577637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34B-4EFA-9285-C4716D577637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34B-4EFA-9285-C4716D577637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DQ24_4!$B$2:$C$5</c:f>
              <c:multiLvlStrCache>
                <c:ptCount val="4"/>
                <c:lvl>
                  <c:pt idx="0">
                    <c:v>Violence prevention (e.g., bullying, fighting, dating violence prevention)</c:v>
                  </c:pt>
                  <c:pt idx="1">
                    <c:v>Tobacco-use prevention or cessation</c:v>
                  </c:pt>
                  <c:pt idx="2">
                    <c:v>Suicide prevention</c:v>
                  </c:pt>
                  <c:pt idx="3">
                    <c:v>Sleep health (e.g., how much sleep students need, good sleep habits)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DQ24_4!$E$2:$E$5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34B-4EFA-9285-C4716D577637}"/>
            </c:ext>
          </c:extLst>
        </c:ser>
        <c:ser>
          <c:idx val="2"/>
          <c:order val="2"/>
          <c:tx>
            <c:strRef>
              <c:f>DQ24_4!$F$1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DQ24_4!$B$2:$C$5</c:f>
              <c:multiLvlStrCache>
                <c:ptCount val="4"/>
                <c:lvl>
                  <c:pt idx="0">
                    <c:v>Violence prevention (e.g., bullying, fighting, dating violence prevention)</c:v>
                  </c:pt>
                  <c:pt idx="1">
                    <c:v>Tobacco-use prevention or cessation</c:v>
                  </c:pt>
                  <c:pt idx="2">
                    <c:v>Suicide prevention</c:v>
                  </c:pt>
                  <c:pt idx="3">
                    <c:v>Sleep health (e.g., how much sleep students need, good sleep habits)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DQ24_4!$F$2:$F$5</c:f>
              <c:numCache>
                <c:formatCode>General</c:formatCode>
                <c:ptCount val="4"/>
                <c:pt idx="0">
                  <c:v>77.2</c:v>
                </c:pt>
                <c:pt idx="1">
                  <c:v>59.1</c:v>
                </c:pt>
                <c:pt idx="2">
                  <c:v>72.3</c:v>
                </c:pt>
                <c:pt idx="3">
                  <c:v>65.099999999999994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34B-4EFA-9285-C4716D577637}"/>
            </c:ext>
          </c:extLst>
        </c:ser>
        <c:ser>
          <c:idx val="3"/>
          <c:order val="3"/>
          <c:tx>
            <c:strRef>
              <c:f>DQ24_4!$G$1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DQ24_4!$B$2:$C$5</c:f>
              <c:multiLvlStrCache>
                <c:ptCount val="4"/>
                <c:lvl>
                  <c:pt idx="0">
                    <c:v>Violence prevention (e.g., bullying, fighting, dating violence prevention)</c:v>
                  </c:pt>
                  <c:pt idx="1">
                    <c:v>Tobacco-use prevention or cessation</c:v>
                  </c:pt>
                  <c:pt idx="2">
                    <c:v>Suicide prevention</c:v>
                  </c:pt>
                  <c:pt idx="3">
                    <c:v>Sleep health (e.g., how much sleep students need, good sleep habits)</c:v>
                  </c:pt>
                </c:lvl>
                <c:lvl>
                  <c:pt idx="0">
                    <c:v>s.</c:v>
                  </c:pt>
                  <c:pt idx="1">
                    <c:v>r.</c:v>
                  </c:pt>
                  <c:pt idx="2">
                    <c:v>q.</c:v>
                  </c:pt>
                  <c:pt idx="3">
                    <c:v>p.</c:v>
                  </c:pt>
                </c:lvl>
              </c:multiLvlStrCache>
            </c:multiLvlStrRef>
          </c:cat>
          <c:val>
            <c:numRef>
              <c:f>DQ24_4!$G$2:$G$5</c:f>
              <c:numCache>
                <c:formatCode>General</c:formatCode>
                <c:ptCount val="4"/>
                <c:pt idx="0">
                  <c:v>69.3</c:v>
                </c:pt>
                <c:pt idx="1">
                  <c:v>54.4</c:v>
                </c:pt>
                <c:pt idx="2">
                  <c:v>64.2</c:v>
                </c:pt>
                <c:pt idx="3">
                  <c:v>59.9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34B-4EFA-9285-C4716D5776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DQ04_2!$D$1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DQ04_2!$B$2:$C$5</c:f>
              <c:multiLvlStrCache>
                <c:ptCount val="4"/>
                <c:lvl>
                  <c:pt idx="0">
                    <c:v>Advocating for personal, family, and community health</c:v>
                  </c:pt>
                  <c:pt idx="1">
                    <c:v>Practicing health-enhancing behaviors to avoid or reduce risks</c:v>
                  </c:pt>
                  <c:pt idx="2">
                    <c:v>Using goal-setting skills to enhance health</c:v>
                  </c:pt>
                  <c:pt idx="3">
                    <c:v>Using decision-making skills to enhance health</c:v>
                  </c:pt>
                </c:lvl>
                <c:lvl>
                  <c:pt idx="0">
                    <c:v>h.</c:v>
                  </c:pt>
                  <c:pt idx="1">
                    <c:v>g.</c:v>
                  </c:pt>
                  <c:pt idx="2">
                    <c:v>f.</c:v>
                  </c:pt>
                  <c:pt idx="3">
                    <c:v>e.</c:v>
                  </c:pt>
                </c:lvl>
              </c:multiLvlStrCache>
            </c:multiLvlStrRef>
          </c:cat>
          <c:val>
            <c:numRef>
              <c:f>DQ04_2!$D$2:$D$5</c:f>
              <c:numCache>
                <c:formatCode>General</c:formatCode>
                <c:ptCount val="4"/>
                <c:pt idx="0">
                  <c:v>93.4</c:v>
                </c:pt>
                <c:pt idx="1">
                  <c:v>95.9</c:v>
                </c:pt>
                <c:pt idx="2">
                  <c:v>94.6</c:v>
                </c:pt>
                <c:pt idx="3">
                  <c:v>95.9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5E-4869-8C97-6D01CE6EDCD5}"/>
            </c:ext>
          </c:extLst>
        </c:ser>
        <c:ser>
          <c:idx val="1"/>
          <c:order val="1"/>
          <c:tx>
            <c:strRef>
              <c:f>DQ04_2!$E$1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45E-4869-8C97-6D01CE6EDCD5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45E-4869-8C97-6D01CE6EDCD5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45E-4869-8C97-6D01CE6EDCD5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45E-4869-8C97-6D01CE6EDCD5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DQ04_2!$B$2:$C$5</c:f>
              <c:multiLvlStrCache>
                <c:ptCount val="4"/>
                <c:lvl>
                  <c:pt idx="0">
                    <c:v>Advocating for personal, family, and community health</c:v>
                  </c:pt>
                  <c:pt idx="1">
                    <c:v>Practicing health-enhancing behaviors to avoid or reduce risks</c:v>
                  </c:pt>
                  <c:pt idx="2">
                    <c:v>Using goal-setting skills to enhance health</c:v>
                  </c:pt>
                  <c:pt idx="3">
                    <c:v>Using decision-making skills to enhance health</c:v>
                  </c:pt>
                </c:lvl>
                <c:lvl>
                  <c:pt idx="0">
                    <c:v>h.</c:v>
                  </c:pt>
                  <c:pt idx="1">
                    <c:v>g.</c:v>
                  </c:pt>
                  <c:pt idx="2">
                    <c:v>f.</c:v>
                  </c:pt>
                  <c:pt idx="3">
                    <c:v>e.</c:v>
                  </c:pt>
                </c:lvl>
              </c:multiLvlStrCache>
            </c:multiLvlStrRef>
          </c:cat>
          <c:val>
            <c:numRef>
              <c:f>DQ04_2!$E$2:$E$5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45E-4869-8C97-6D01CE6EDCD5}"/>
            </c:ext>
          </c:extLst>
        </c:ser>
        <c:ser>
          <c:idx val="2"/>
          <c:order val="2"/>
          <c:tx>
            <c:strRef>
              <c:f>DQ04_2!$F$1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DQ04_2!$B$2:$C$5</c:f>
              <c:multiLvlStrCache>
                <c:ptCount val="4"/>
                <c:lvl>
                  <c:pt idx="0">
                    <c:v>Advocating for personal, family, and community health</c:v>
                  </c:pt>
                  <c:pt idx="1">
                    <c:v>Practicing health-enhancing behaviors to avoid or reduce risks</c:v>
                  </c:pt>
                  <c:pt idx="2">
                    <c:v>Using goal-setting skills to enhance health</c:v>
                  </c:pt>
                  <c:pt idx="3">
                    <c:v>Using decision-making skills to enhance health</c:v>
                  </c:pt>
                </c:lvl>
                <c:lvl>
                  <c:pt idx="0">
                    <c:v>h.</c:v>
                  </c:pt>
                  <c:pt idx="1">
                    <c:v>g.</c:v>
                  </c:pt>
                  <c:pt idx="2">
                    <c:v>f.</c:v>
                  </c:pt>
                  <c:pt idx="3">
                    <c:v>e.</c:v>
                  </c:pt>
                </c:lvl>
              </c:multiLvlStrCache>
            </c:multiLvlStrRef>
          </c:cat>
          <c:val>
            <c:numRef>
              <c:f>DQ04_2!$F$2:$F$5</c:f>
              <c:numCache>
                <c:formatCode>General</c:formatCode>
                <c:ptCount val="4"/>
                <c:pt idx="0">
                  <c:v>91.2</c:v>
                </c:pt>
                <c:pt idx="1">
                  <c:v>93.9</c:v>
                </c:pt>
                <c:pt idx="2">
                  <c:v>93.2</c:v>
                </c:pt>
                <c:pt idx="3">
                  <c:v>93.9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45E-4869-8C97-6D01CE6EDCD5}"/>
            </c:ext>
          </c:extLst>
        </c:ser>
        <c:ser>
          <c:idx val="3"/>
          <c:order val="3"/>
          <c:tx>
            <c:strRef>
              <c:f>DQ04_2!$G$1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DQ04_2!$B$2:$C$5</c:f>
              <c:multiLvlStrCache>
                <c:ptCount val="4"/>
                <c:lvl>
                  <c:pt idx="0">
                    <c:v>Advocating for personal, family, and community health</c:v>
                  </c:pt>
                  <c:pt idx="1">
                    <c:v>Practicing health-enhancing behaviors to avoid or reduce risks</c:v>
                  </c:pt>
                  <c:pt idx="2">
                    <c:v>Using goal-setting skills to enhance health</c:v>
                  </c:pt>
                  <c:pt idx="3">
                    <c:v>Using decision-making skills to enhance health</c:v>
                  </c:pt>
                </c:lvl>
                <c:lvl>
                  <c:pt idx="0">
                    <c:v>h.</c:v>
                  </c:pt>
                  <c:pt idx="1">
                    <c:v>g.</c:v>
                  </c:pt>
                  <c:pt idx="2">
                    <c:v>f.</c:v>
                  </c:pt>
                  <c:pt idx="3">
                    <c:v>e.</c:v>
                  </c:pt>
                </c:lvl>
              </c:multiLvlStrCache>
            </c:multiLvlStrRef>
          </c:cat>
          <c:val>
            <c:numRef>
              <c:f>DQ04_2!$G$2:$G$5</c:f>
              <c:numCache>
                <c:formatCode>General</c:formatCode>
                <c:ptCount val="4"/>
                <c:pt idx="0">
                  <c:v>96.8</c:v>
                </c:pt>
                <c:pt idx="1">
                  <c:v>99</c:v>
                </c:pt>
                <c:pt idx="2">
                  <c:v>96.8</c:v>
                </c:pt>
                <c:pt idx="3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45E-4869-8C97-6D01CE6EDCD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DQ25_1!$D$1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DQ25_1!$B$2:$C$6</c:f>
              <c:multiLvlStrCache>
                <c:ptCount val="5"/>
                <c:lvl>
                  <c:pt idx="0">
                    <c:v>Using interactive teaching methods (e.g., role plays, cooperative group activities)</c:v>
                  </c:pt>
                  <c:pt idx="1">
                    <c:v>How to support lesbian, gay, bisexual, and transgender students (e.g., bystander intervention skills, implementing safe spaces, use of inclusive language, providing students with information about LGB</c:v>
                  </c:pt>
                  <c:pt idx="2">
                    <c:v>Teaching English language learners (ELL)</c:v>
                  </c:pt>
                  <c:pt idx="3">
                    <c:v>Teaching students of various racial/ethnic and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DQ25_1!$D$2:$D$6</c:f>
              <c:numCache>
                <c:formatCode>General</c:formatCode>
                <c:ptCount val="5"/>
                <c:pt idx="0">
                  <c:v>73.900000000000006</c:v>
                </c:pt>
                <c:pt idx="1">
                  <c:v>76.900000000000006</c:v>
                </c:pt>
                <c:pt idx="2">
                  <c:v>51.3</c:v>
                </c:pt>
                <c:pt idx="3">
                  <c:v>65.900000000000006</c:v>
                </c:pt>
                <c:pt idx="4">
                  <c:v>72.7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46-4DBB-A12A-6523EACE550F}"/>
            </c:ext>
          </c:extLst>
        </c:ser>
        <c:ser>
          <c:idx val="1"/>
          <c:order val="1"/>
          <c:tx>
            <c:strRef>
              <c:f>DQ25_1!$E$1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446-4DBB-A12A-6523EACE550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446-4DBB-A12A-6523EACE550F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446-4DBB-A12A-6523EACE550F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446-4DBB-A12A-6523EACE550F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446-4DBB-A12A-6523EACE550F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DQ25_1!$B$2:$C$6</c:f>
              <c:multiLvlStrCache>
                <c:ptCount val="5"/>
                <c:lvl>
                  <c:pt idx="0">
                    <c:v>Using interactive teaching methods (e.g., role plays, cooperative group activities)</c:v>
                  </c:pt>
                  <c:pt idx="1">
                    <c:v>How to support lesbian, gay, bisexual, and transgender students (e.g., bystander intervention skills, implementing safe spaces, use of inclusive language, providing students with information about LGB</c:v>
                  </c:pt>
                  <c:pt idx="2">
                    <c:v>Teaching English language learners (ELL)</c:v>
                  </c:pt>
                  <c:pt idx="3">
                    <c:v>Teaching students of various racial/ethnic and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DQ25_1!$E$2:$E$6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446-4DBB-A12A-6523EACE550F}"/>
            </c:ext>
          </c:extLst>
        </c:ser>
        <c:ser>
          <c:idx val="2"/>
          <c:order val="2"/>
          <c:tx>
            <c:strRef>
              <c:f>DQ25_1!$F$1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DQ25_1!$B$2:$C$6</c:f>
              <c:multiLvlStrCache>
                <c:ptCount val="5"/>
                <c:lvl>
                  <c:pt idx="0">
                    <c:v>Using interactive teaching methods (e.g., role plays, cooperative group activities)</c:v>
                  </c:pt>
                  <c:pt idx="1">
                    <c:v>How to support lesbian, gay, bisexual, and transgender students (e.g., bystander intervention skills, implementing safe spaces, use of inclusive language, providing students with information about LGB</c:v>
                  </c:pt>
                  <c:pt idx="2">
                    <c:v>Teaching English language learners (ELL)</c:v>
                  </c:pt>
                  <c:pt idx="3">
                    <c:v>Teaching students of various racial/ethnic and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DQ25_1!$F$2:$F$6</c:f>
              <c:numCache>
                <c:formatCode>General</c:formatCode>
                <c:ptCount val="5"/>
                <c:pt idx="0">
                  <c:v>75.8</c:v>
                </c:pt>
                <c:pt idx="1">
                  <c:v>79.2</c:v>
                </c:pt>
                <c:pt idx="2">
                  <c:v>53</c:v>
                </c:pt>
                <c:pt idx="3">
                  <c:v>67.599999999999994</c:v>
                </c:pt>
                <c:pt idx="4">
                  <c:v>77.2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446-4DBB-A12A-6523EACE550F}"/>
            </c:ext>
          </c:extLst>
        </c:ser>
        <c:ser>
          <c:idx val="3"/>
          <c:order val="3"/>
          <c:tx>
            <c:strRef>
              <c:f>DQ25_1!$G$1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DQ25_1!$B$2:$C$6</c:f>
              <c:multiLvlStrCache>
                <c:ptCount val="5"/>
                <c:lvl>
                  <c:pt idx="0">
                    <c:v>Using interactive teaching methods (e.g., role plays, cooperative group activities)</c:v>
                  </c:pt>
                  <c:pt idx="1">
                    <c:v>How to support lesbian, gay, bisexual, and transgender students (e.g., bystander intervention skills, implementing safe spaces, use of inclusive language, providing students with information about LGB</c:v>
                  </c:pt>
                  <c:pt idx="2">
                    <c:v>Teaching English language learners (ELL)</c:v>
                  </c:pt>
                  <c:pt idx="3">
                    <c:v>Teaching students of various racial/ethnic and cultural backgrounds</c:v>
                  </c:pt>
                  <c:pt idx="4">
                    <c:v>Teaching students with physical, medical, or cognitive disabilities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DQ25_1!$G$2:$G$6</c:f>
              <c:numCache>
                <c:formatCode>General</c:formatCode>
                <c:ptCount val="5"/>
                <c:pt idx="0">
                  <c:v>70.900000000000006</c:v>
                </c:pt>
                <c:pt idx="1">
                  <c:v>73.3</c:v>
                </c:pt>
                <c:pt idx="2">
                  <c:v>48.7</c:v>
                </c:pt>
                <c:pt idx="3">
                  <c:v>63.4</c:v>
                </c:pt>
                <c:pt idx="4">
                  <c:v>65.900000000000006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446-4DBB-A12A-6523EACE550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DQ25_2!$D$1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DQ25_2!$B$2:$C$5</c:f>
              <c:multiLvlStrCache>
                <c:ptCount val="4"/>
                <c:lvl>
                  <c:pt idx="0">
                    <c:v>Assessing student performance in health education</c:v>
                  </c:pt>
                  <c:pt idx="1">
                    <c:v>Classroom management techniques (e.g., social skills training, environmental modification, conflict resolution and mediation,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DQ25_2!$D$2:$D$5</c:f>
              <c:numCache>
                <c:formatCode>General</c:formatCode>
                <c:ptCount val="4"/>
                <c:pt idx="0">
                  <c:v>71.900000000000006</c:v>
                </c:pt>
                <c:pt idx="1">
                  <c:v>66.900000000000006</c:v>
                </c:pt>
                <c:pt idx="2">
                  <c:v>73.900000000000006</c:v>
                </c:pt>
                <c:pt idx="3">
                  <c:v>76.5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A3-4CD8-B0C6-4769963A113E}"/>
            </c:ext>
          </c:extLst>
        </c:ser>
        <c:ser>
          <c:idx val="1"/>
          <c:order val="1"/>
          <c:tx>
            <c:strRef>
              <c:f>DQ25_2!$E$1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1A3-4CD8-B0C6-4769963A113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1A3-4CD8-B0C6-4769963A113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1A3-4CD8-B0C6-4769963A113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1A3-4CD8-B0C6-4769963A113E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DQ25_2!$B$2:$C$5</c:f>
              <c:multiLvlStrCache>
                <c:ptCount val="4"/>
                <c:lvl>
                  <c:pt idx="0">
                    <c:v>Assessing student performance in health education</c:v>
                  </c:pt>
                  <c:pt idx="1">
                    <c:v>Classroom management techniques (e.g., social skills training, environmental modification, conflict resolution and mediation,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DQ25_2!$E$2:$E$5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1A3-4CD8-B0C6-4769963A113E}"/>
            </c:ext>
          </c:extLst>
        </c:ser>
        <c:ser>
          <c:idx val="2"/>
          <c:order val="2"/>
          <c:tx>
            <c:strRef>
              <c:f>DQ25_2!$F$1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DQ25_2!$B$2:$C$5</c:f>
              <c:multiLvlStrCache>
                <c:ptCount val="4"/>
                <c:lvl>
                  <c:pt idx="0">
                    <c:v>Assessing student performance in health education</c:v>
                  </c:pt>
                  <c:pt idx="1">
                    <c:v>Classroom management techniques (e.g., social skills training, environmental modification, conflict resolution and mediation,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DQ25_2!$F$2:$F$5</c:f>
              <c:numCache>
                <c:formatCode>General</c:formatCode>
                <c:ptCount val="4"/>
                <c:pt idx="0">
                  <c:v>73.8</c:v>
                </c:pt>
                <c:pt idx="1">
                  <c:v>71.099999999999994</c:v>
                </c:pt>
                <c:pt idx="2">
                  <c:v>77.2</c:v>
                </c:pt>
                <c:pt idx="3">
                  <c:v>77.2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1A3-4CD8-B0C6-4769963A113E}"/>
            </c:ext>
          </c:extLst>
        </c:ser>
        <c:ser>
          <c:idx val="3"/>
          <c:order val="3"/>
          <c:tx>
            <c:strRef>
              <c:f>DQ25_2!$G$1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DQ25_2!$B$2:$C$5</c:f>
              <c:multiLvlStrCache>
                <c:ptCount val="4"/>
                <c:lvl>
                  <c:pt idx="0">
                    <c:v>Assessing student performance in health education</c:v>
                  </c:pt>
                  <c:pt idx="1">
                    <c:v>Classroom management techniques (e.g., social skills training, environmental modification, conflict resolution and mediation, behavior management)</c:v>
                  </c:pt>
                  <c:pt idx="2">
                    <c:v>Teaching skills for behavior change</c:v>
                  </c:pt>
                  <c:pt idx="3">
                    <c:v>Encouraging family or community involvement</c:v>
                  </c:pt>
                </c:lvl>
                <c:lvl>
                  <c:pt idx="0">
                    <c:v>i.</c:v>
                  </c:pt>
                  <c:pt idx="1">
                    <c:v>h.</c:v>
                  </c:pt>
                  <c:pt idx="2">
                    <c:v>g.</c:v>
                  </c:pt>
                  <c:pt idx="3">
                    <c:v>f.</c:v>
                  </c:pt>
                </c:lvl>
              </c:multiLvlStrCache>
            </c:multiLvlStrRef>
          </c:cat>
          <c:val>
            <c:numRef>
              <c:f>DQ25_2!$G$2:$G$5</c:f>
              <c:numCache>
                <c:formatCode>General</c:formatCode>
                <c:ptCount val="4"/>
                <c:pt idx="0">
                  <c:v>68.8</c:v>
                </c:pt>
                <c:pt idx="1">
                  <c:v>60.4</c:v>
                </c:pt>
                <c:pt idx="2">
                  <c:v>68.8</c:v>
                </c:pt>
                <c:pt idx="3">
                  <c:v>75.400000000000006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1A3-4CD8-B0C6-4769963A113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DQ26_1!$D$1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DQ26_1!$B$2:$C$6</c:f>
              <c:multiLvlStrCache>
                <c:ptCount val="5"/>
                <c:lvl>
                  <c:pt idx="0">
                    <c:v>Building student skills in HIV, other STD, and pregnancy prevention</c:v>
                  </c:pt>
                  <c:pt idx="1">
                    <c:v>Using a variety of effective instructional strategies to deliver sexual health education</c:v>
                  </c:pt>
                  <c:pt idx="2">
                    <c:v>Connecting students to on-site or community-based sexual health services</c:v>
                  </c:pt>
                  <c:pt idx="3">
                    <c:v>Creating a comfortable and safe learning environment for students receiving sexual health education</c:v>
                  </c:pt>
                  <c:pt idx="4">
                    <c:v>Aligning lessons and materials with the district scope and sequence for sexual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DQ26_1!$D$2:$D$6</c:f>
              <c:numCache>
                <c:formatCode>General</c:formatCode>
                <c:ptCount val="5"/>
                <c:pt idx="0">
                  <c:v>63.4</c:v>
                </c:pt>
                <c:pt idx="1">
                  <c:v>67.900000000000006</c:v>
                </c:pt>
                <c:pt idx="2">
                  <c:v>63.5</c:v>
                </c:pt>
                <c:pt idx="3">
                  <c:v>60.6</c:v>
                </c:pt>
                <c:pt idx="4">
                  <c:v>61.4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89-456D-AE17-3A612E90D76C}"/>
            </c:ext>
          </c:extLst>
        </c:ser>
        <c:ser>
          <c:idx val="1"/>
          <c:order val="1"/>
          <c:tx>
            <c:strRef>
              <c:f>DQ26_1!$E$1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289-456D-AE17-3A612E90D76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289-456D-AE17-3A612E90D76C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289-456D-AE17-3A612E90D76C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289-456D-AE17-3A612E90D76C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289-456D-AE17-3A612E90D76C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DQ26_1!$B$2:$C$6</c:f>
              <c:multiLvlStrCache>
                <c:ptCount val="5"/>
                <c:lvl>
                  <c:pt idx="0">
                    <c:v>Building student skills in HIV, other STD, and pregnancy prevention</c:v>
                  </c:pt>
                  <c:pt idx="1">
                    <c:v>Using a variety of effective instructional strategies to deliver sexual health education</c:v>
                  </c:pt>
                  <c:pt idx="2">
                    <c:v>Connecting students to on-site or community-based sexual health services</c:v>
                  </c:pt>
                  <c:pt idx="3">
                    <c:v>Creating a comfortable and safe learning environment for students receiving sexual health education</c:v>
                  </c:pt>
                  <c:pt idx="4">
                    <c:v>Aligning lessons and materials with the district scope and sequence for sexual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DQ26_1!$E$2:$E$6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289-456D-AE17-3A612E90D76C}"/>
            </c:ext>
          </c:extLst>
        </c:ser>
        <c:ser>
          <c:idx val="2"/>
          <c:order val="2"/>
          <c:tx>
            <c:strRef>
              <c:f>DQ26_1!$F$1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DQ26_1!$B$2:$C$6</c:f>
              <c:multiLvlStrCache>
                <c:ptCount val="5"/>
                <c:lvl>
                  <c:pt idx="0">
                    <c:v>Building student skills in HIV, other STD, and pregnancy prevention</c:v>
                  </c:pt>
                  <c:pt idx="1">
                    <c:v>Using a variety of effective instructional strategies to deliver sexual health education</c:v>
                  </c:pt>
                  <c:pt idx="2">
                    <c:v>Connecting students to on-site or community-based sexual health services</c:v>
                  </c:pt>
                  <c:pt idx="3">
                    <c:v>Creating a comfortable and safe learning environment for students receiving sexual health education</c:v>
                  </c:pt>
                  <c:pt idx="4">
                    <c:v>Aligning lessons and materials with the district scope and sequence for sexual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DQ26_1!$F$2:$F$6</c:f>
              <c:numCache>
                <c:formatCode>General</c:formatCode>
                <c:ptCount val="5"/>
                <c:pt idx="0">
                  <c:v>62.4</c:v>
                </c:pt>
                <c:pt idx="1">
                  <c:v>65.8</c:v>
                </c:pt>
                <c:pt idx="2">
                  <c:v>60.4</c:v>
                </c:pt>
                <c:pt idx="3">
                  <c:v>61.1</c:v>
                </c:pt>
                <c:pt idx="4">
                  <c:v>59.7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289-456D-AE17-3A612E90D76C}"/>
            </c:ext>
          </c:extLst>
        </c:ser>
        <c:ser>
          <c:idx val="3"/>
          <c:order val="3"/>
          <c:tx>
            <c:strRef>
              <c:f>DQ26_1!$G$1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DQ26_1!$B$2:$C$6</c:f>
              <c:multiLvlStrCache>
                <c:ptCount val="5"/>
                <c:lvl>
                  <c:pt idx="0">
                    <c:v>Building student skills in HIV, other STD, and pregnancy prevention</c:v>
                  </c:pt>
                  <c:pt idx="1">
                    <c:v>Using a variety of effective instructional strategies to deliver sexual health education</c:v>
                  </c:pt>
                  <c:pt idx="2">
                    <c:v>Connecting students to on-site or community-based sexual health services</c:v>
                  </c:pt>
                  <c:pt idx="3">
                    <c:v>Creating a comfortable and safe learning environment for students receiving sexual health education</c:v>
                  </c:pt>
                  <c:pt idx="4">
                    <c:v>Aligning lessons and materials with the district scope and sequence for sexual health education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DQ26_1!$G$2:$G$6</c:f>
              <c:numCache>
                <c:formatCode>General</c:formatCode>
                <c:ptCount val="5"/>
                <c:pt idx="0">
                  <c:v>64.8</c:v>
                </c:pt>
                <c:pt idx="1">
                  <c:v>71.099999999999994</c:v>
                </c:pt>
                <c:pt idx="2">
                  <c:v>68.2</c:v>
                </c:pt>
                <c:pt idx="3">
                  <c:v>59.8</c:v>
                </c:pt>
                <c:pt idx="4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289-456D-AE17-3A612E90D76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DQ26_2!$D$1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DQ26_2!$B$2:$C$6</c:f>
              <c:multiLvlStrCache>
                <c:ptCount val="5"/>
                <c:lvl>
                  <c:pt idx="0">
                    <c:v>Delivering virtual or eLearning sexual health education instruction</c:v>
                  </c:pt>
                  <c:pt idx="1">
                    <c:v>Engaging parents in sexual health education</c:v>
                  </c:pt>
                  <c:pt idx="2">
                    <c:v>Identifying appropriate modifications to the sexual health curriculum to meet the needs of all students</c:v>
                  </c:pt>
                  <c:pt idx="3">
                    <c:v>Understanding current district or school board policies or curriculum guidance regarding sexual health education</c:v>
                  </c:pt>
                  <c:pt idx="4">
                    <c:v>Assessing student knowledge and skills in sexual health education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DQ26_2!$D$2:$D$6</c:f>
              <c:numCache>
                <c:formatCode>General</c:formatCode>
                <c:ptCount val="5"/>
                <c:pt idx="0">
                  <c:v>59.1</c:v>
                </c:pt>
                <c:pt idx="1">
                  <c:v>68.7</c:v>
                </c:pt>
                <c:pt idx="2">
                  <c:v>66.099999999999994</c:v>
                </c:pt>
                <c:pt idx="3">
                  <c:v>61.4</c:v>
                </c:pt>
                <c:pt idx="4">
                  <c:v>64.900000000000006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4E-49EA-BD0D-F735C39E403E}"/>
            </c:ext>
          </c:extLst>
        </c:ser>
        <c:ser>
          <c:idx val="1"/>
          <c:order val="1"/>
          <c:tx>
            <c:strRef>
              <c:f>DQ26_2!$E$1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F4E-49EA-BD0D-F735C39E403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F4E-49EA-BD0D-F735C39E403E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F4E-49EA-BD0D-F735C39E403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F4E-49EA-BD0D-F735C39E403E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F4E-49EA-BD0D-F735C39E403E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DQ26_2!$B$2:$C$6</c:f>
              <c:multiLvlStrCache>
                <c:ptCount val="5"/>
                <c:lvl>
                  <c:pt idx="0">
                    <c:v>Delivering virtual or eLearning sexual health education instruction</c:v>
                  </c:pt>
                  <c:pt idx="1">
                    <c:v>Engaging parents in sexual health education</c:v>
                  </c:pt>
                  <c:pt idx="2">
                    <c:v>Identifying appropriate modifications to the sexual health curriculum to meet the needs of all students</c:v>
                  </c:pt>
                  <c:pt idx="3">
                    <c:v>Understanding current district or school board policies or curriculum guidance regarding sexual health education</c:v>
                  </c:pt>
                  <c:pt idx="4">
                    <c:v>Assessing student knowledge and skills in sexual health education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DQ26_2!$E$2:$E$6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F4E-49EA-BD0D-F735C39E403E}"/>
            </c:ext>
          </c:extLst>
        </c:ser>
        <c:ser>
          <c:idx val="2"/>
          <c:order val="2"/>
          <c:tx>
            <c:strRef>
              <c:f>DQ26_2!$F$1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DQ26_2!$B$2:$C$6</c:f>
              <c:multiLvlStrCache>
                <c:ptCount val="5"/>
                <c:lvl>
                  <c:pt idx="0">
                    <c:v>Delivering virtual or eLearning sexual health education instruction</c:v>
                  </c:pt>
                  <c:pt idx="1">
                    <c:v>Engaging parents in sexual health education</c:v>
                  </c:pt>
                  <c:pt idx="2">
                    <c:v>Identifying appropriate modifications to the sexual health curriculum to meet the needs of all students</c:v>
                  </c:pt>
                  <c:pt idx="3">
                    <c:v>Understanding current district or school board policies or curriculum guidance regarding sexual health education</c:v>
                  </c:pt>
                  <c:pt idx="4">
                    <c:v>Assessing student knowledge and skills in sexual health education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DQ26_2!$F$2:$F$6</c:f>
              <c:numCache>
                <c:formatCode>General</c:formatCode>
                <c:ptCount val="5"/>
                <c:pt idx="0">
                  <c:v>58.8</c:v>
                </c:pt>
                <c:pt idx="1">
                  <c:v>67.8</c:v>
                </c:pt>
                <c:pt idx="2">
                  <c:v>65.5</c:v>
                </c:pt>
                <c:pt idx="3">
                  <c:v>62.4</c:v>
                </c:pt>
                <c:pt idx="4">
                  <c:v>65.8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F4E-49EA-BD0D-F735C39E403E}"/>
            </c:ext>
          </c:extLst>
        </c:ser>
        <c:ser>
          <c:idx val="3"/>
          <c:order val="3"/>
          <c:tx>
            <c:strRef>
              <c:f>DQ26_2!$G$1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DQ26_2!$B$2:$C$6</c:f>
              <c:multiLvlStrCache>
                <c:ptCount val="5"/>
                <c:lvl>
                  <c:pt idx="0">
                    <c:v>Delivering virtual or eLearning sexual health education instruction</c:v>
                  </c:pt>
                  <c:pt idx="1">
                    <c:v>Engaging parents in sexual health education</c:v>
                  </c:pt>
                  <c:pt idx="2">
                    <c:v>Identifying appropriate modifications to the sexual health curriculum to meet the needs of all students</c:v>
                  </c:pt>
                  <c:pt idx="3">
                    <c:v>Understanding current district or school board policies or curriculum guidance regarding sexual health education</c:v>
                  </c:pt>
                  <c:pt idx="4">
                    <c:v>Assessing student knowledge and skills in sexual health education</c:v>
                  </c:pt>
                </c:lvl>
                <c:lvl>
                  <c:pt idx="0">
                    <c:v>j.</c:v>
                  </c:pt>
                  <c:pt idx="1">
                    <c:v>i.</c:v>
                  </c:pt>
                  <c:pt idx="2">
                    <c:v>h.</c:v>
                  </c:pt>
                  <c:pt idx="3">
                    <c:v>g.</c:v>
                  </c:pt>
                  <c:pt idx="4">
                    <c:v>f.</c:v>
                  </c:pt>
                </c:lvl>
              </c:multiLvlStrCache>
            </c:multiLvlStrRef>
          </c:cat>
          <c:val>
            <c:numRef>
              <c:f>DQ26_2!$G$2:$G$6</c:f>
              <c:numCache>
                <c:formatCode>General</c:formatCode>
                <c:ptCount val="5"/>
                <c:pt idx="0">
                  <c:v>59.7</c:v>
                </c:pt>
                <c:pt idx="1">
                  <c:v>70.2</c:v>
                </c:pt>
                <c:pt idx="2">
                  <c:v>67</c:v>
                </c:pt>
                <c:pt idx="3">
                  <c:v>59.7</c:v>
                </c:pt>
                <c:pt idx="4">
                  <c:v>63.5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F4E-49EA-BD0D-F735C39E403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DQ27_1!$D$1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DQ27_1!$B$2:$C$5</c:f>
              <c:multiLvlStrCache>
                <c:ptCount val="4"/>
                <c:lvl>
                  <c:pt idx="0">
                    <c:v>Other education degree</c:v>
                  </c:pt>
                  <c:pt idx="1">
                    <c:v>Physical education</c:v>
                  </c:pt>
                  <c:pt idx="2">
                    <c:v>Health education</c:v>
                  </c:pt>
                  <c:pt idx="3">
                    <c:v>Health and physical education combined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DQ27_1!$D$2:$D$5</c:f>
              <c:numCache>
                <c:formatCode>General</c:formatCode>
                <c:ptCount val="4"/>
                <c:pt idx="0">
                  <c:v>4.5</c:v>
                </c:pt>
                <c:pt idx="1">
                  <c:v>8.1999999999999993</c:v>
                </c:pt>
                <c:pt idx="2">
                  <c:v>21.7</c:v>
                </c:pt>
                <c:pt idx="3">
                  <c:v>36.799999999999997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3F-4640-A621-3E45990CB959}"/>
            </c:ext>
          </c:extLst>
        </c:ser>
        <c:ser>
          <c:idx val="1"/>
          <c:order val="1"/>
          <c:tx>
            <c:strRef>
              <c:f>DQ27_1!$E$1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43F-4640-A621-3E45990CB959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43F-4640-A621-3E45990CB959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43F-4640-A621-3E45990CB959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43F-4640-A621-3E45990CB959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DQ27_1!$B$2:$C$5</c:f>
              <c:multiLvlStrCache>
                <c:ptCount val="4"/>
                <c:lvl>
                  <c:pt idx="0">
                    <c:v>Other education degree</c:v>
                  </c:pt>
                  <c:pt idx="1">
                    <c:v>Physical education</c:v>
                  </c:pt>
                  <c:pt idx="2">
                    <c:v>Health education</c:v>
                  </c:pt>
                  <c:pt idx="3">
                    <c:v>Health and physical education combined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DQ27_1!$E$2:$E$5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43F-4640-A621-3E45990CB959}"/>
            </c:ext>
          </c:extLst>
        </c:ser>
        <c:ser>
          <c:idx val="2"/>
          <c:order val="2"/>
          <c:tx>
            <c:strRef>
              <c:f>DQ27_1!$F$1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DQ27_1!$B$2:$C$5</c:f>
              <c:multiLvlStrCache>
                <c:ptCount val="4"/>
                <c:lvl>
                  <c:pt idx="0">
                    <c:v>Other education degree</c:v>
                  </c:pt>
                  <c:pt idx="1">
                    <c:v>Physical education</c:v>
                  </c:pt>
                  <c:pt idx="2">
                    <c:v>Health education</c:v>
                  </c:pt>
                  <c:pt idx="3">
                    <c:v>Health and physical education combined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DQ27_1!$F$2:$F$5</c:f>
              <c:numCache>
                <c:formatCode>General</c:formatCode>
                <c:ptCount val="4"/>
                <c:pt idx="0">
                  <c:v>5.4</c:v>
                </c:pt>
                <c:pt idx="1">
                  <c:v>10.1</c:v>
                </c:pt>
                <c:pt idx="2">
                  <c:v>22.1</c:v>
                </c:pt>
                <c:pt idx="3">
                  <c:v>30.2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43F-4640-A621-3E45990CB959}"/>
            </c:ext>
          </c:extLst>
        </c:ser>
        <c:ser>
          <c:idx val="3"/>
          <c:order val="3"/>
          <c:tx>
            <c:strRef>
              <c:f>DQ27_1!$G$1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DQ27_1!$B$2:$C$5</c:f>
              <c:multiLvlStrCache>
                <c:ptCount val="4"/>
                <c:lvl>
                  <c:pt idx="0">
                    <c:v>Other education degree</c:v>
                  </c:pt>
                  <c:pt idx="1">
                    <c:v>Physical education</c:v>
                  </c:pt>
                  <c:pt idx="2">
                    <c:v>Health education</c:v>
                  </c:pt>
                  <c:pt idx="3">
                    <c:v>Health and physical education combined</c:v>
                  </c:pt>
                </c:lvl>
                <c:lvl>
                  <c:pt idx="0">
                    <c:v>d.</c:v>
                  </c:pt>
                  <c:pt idx="1">
                    <c:v>c.</c:v>
                  </c:pt>
                  <c:pt idx="2">
                    <c:v>b.</c:v>
                  </c:pt>
                  <c:pt idx="3">
                    <c:v>a.</c:v>
                  </c:pt>
                </c:lvl>
              </c:multiLvlStrCache>
            </c:multiLvlStrRef>
          </c:cat>
          <c:val>
            <c:numRef>
              <c:f>DQ27_1!$G$2:$G$5</c:f>
              <c:numCache>
                <c:formatCode>General</c:formatCode>
                <c:ptCount val="4"/>
                <c:pt idx="0">
                  <c:v>3.1</c:v>
                </c:pt>
                <c:pt idx="1">
                  <c:v>5.3</c:v>
                </c:pt>
                <c:pt idx="2">
                  <c:v>21.1</c:v>
                </c:pt>
                <c:pt idx="3">
                  <c:v>46.8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43F-4640-A621-3E45990CB95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DQ27_2!$D$1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DQ27_2!$B$2:$C$5</c:f>
              <c:multiLvlStrCache>
                <c:ptCount val="4"/>
                <c:lvl>
                  <c:pt idx="0">
                    <c:v>Nursing</c:v>
                  </c:pt>
                  <c:pt idx="1">
                    <c:v>Biology or other science</c:v>
                  </c:pt>
                  <c:pt idx="2">
                    <c:v>Home economics or family and consumer science</c:v>
                  </c:pt>
                  <c:pt idx="3">
                    <c:v>Kinesiology, exercise science, or exercise physiology</c:v>
                  </c:pt>
                </c:lvl>
                <c:lvl>
                  <c:pt idx="0">
                    <c:v>h.</c:v>
                  </c:pt>
                  <c:pt idx="1">
                    <c:v>g.</c:v>
                  </c:pt>
                  <c:pt idx="2">
                    <c:v>f.</c:v>
                  </c:pt>
                  <c:pt idx="3">
                    <c:v>e.</c:v>
                  </c:pt>
                </c:lvl>
              </c:multiLvlStrCache>
            </c:multiLvlStrRef>
          </c:cat>
          <c:val>
            <c:numRef>
              <c:f>DQ27_2!$D$2:$D$5</c:f>
              <c:numCache>
                <c:formatCode>General</c:formatCode>
                <c:ptCount val="4"/>
                <c:pt idx="0">
                  <c:v>7</c:v>
                </c:pt>
                <c:pt idx="1">
                  <c:v>3.3</c:v>
                </c:pt>
                <c:pt idx="2">
                  <c:v>4.0999999999999996</c:v>
                </c:pt>
                <c:pt idx="3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C0-4DE3-A8CF-EEFFECF6C11B}"/>
            </c:ext>
          </c:extLst>
        </c:ser>
        <c:ser>
          <c:idx val="1"/>
          <c:order val="1"/>
          <c:tx>
            <c:strRef>
              <c:f>DQ27_2!$E$1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FC0-4DE3-A8CF-EEFFECF6C11B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FC0-4DE3-A8CF-EEFFECF6C11B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FC0-4DE3-A8CF-EEFFECF6C11B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FC0-4DE3-A8CF-EEFFECF6C11B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DQ27_2!$B$2:$C$5</c:f>
              <c:multiLvlStrCache>
                <c:ptCount val="4"/>
                <c:lvl>
                  <c:pt idx="0">
                    <c:v>Nursing</c:v>
                  </c:pt>
                  <c:pt idx="1">
                    <c:v>Biology or other science</c:v>
                  </c:pt>
                  <c:pt idx="2">
                    <c:v>Home economics or family and consumer science</c:v>
                  </c:pt>
                  <c:pt idx="3">
                    <c:v>Kinesiology, exercise science, or exercise physiology</c:v>
                  </c:pt>
                </c:lvl>
                <c:lvl>
                  <c:pt idx="0">
                    <c:v>h.</c:v>
                  </c:pt>
                  <c:pt idx="1">
                    <c:v>g.</c:v>
                  </c:pt>
                  <c:pt idx="2">
                    <c:v>f.</c:v>
                  </c:pt>
                  <c:pt idx="3">
                    <c:v>e.</c:v>
                  </c:pt>
                </c:lvl>
              </c:multiLvlStrCache>
            </c:multiLvlStrRef>
          </c:cat>
          <c:val>
            <c:numRef>
              <c:f>DQ27_2!$E$2:$E$5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FC0-4DE3-A8CF-EEFFECF6C11B}"/>
            </c:ext>
          </c:extLst>
        </c:ser>
        <c:ser>
          <c:idx val="2"/>
          <c:order val="2"/>
          <c:tx>
            <c:strRef>
              <c:f>DQ27_2!$F$1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DQ27_2!$B$2:$C$5</c:f>
              <c:multiLvlStrCache>
                <c:ptCount val="4"/>
                <c:lvl>
                  <c:pt idx="0">
                    <c:v>Nursing</c:v>
                  </c:pt>
                  <c:pt idx="1">
                    <c:v>Biology or other science</c:v>
                  </c:pt>
                  <c:pt idx="2">
                    <c:v>Home economics or family and consumer science</c:v>
                  </c:pt>
                  <c:pt idx="3">
                    <c:v>Kinesiology, exercise science, or exercise physiology</c:v>
                  </c:pt>
                </c:lvl>
                <c:lvl>
                  <c:pt idx="0">
                    <c:v>h.</c:v>
                  </c:pt>
                  <c:pt idx="1">
                    <c:v>g.</c:v>
                  </c:pt>
                  <c:pt idx="2">
                    <c:v>f.</c:v>
                  </c:pt>
                  <c:pt idx="3">
                    <c:v>e.</c:v>
                  </c:pt>
                </c:lvl>
              </c:multiLvlStrCache>
            </c:multiLvlStrRef>
          </c:cat>
          <c:val>
            <c:numRef>
              <c:f>DQ27_2!$F$2:$F$5</c:f>
              <c:numCache>
                <c:formatCode>General</c:formatCode>
                <c:ptCount val="4"/>
                <c:pt idx="0">
                  <c:v>8.1</c:v>
                </c:pt>
                <c:pt idx="1">
                  <c:v>2.7</c:v>
                </c:pt>
                <c:pt idx="2">
                  <c:v>3.4</c:v>
                </c:pt>
                <c:pt idx="3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FC0-4DE3-A8CF-EEFFECF6C11B}"/>
            </c:ext>
          </c:extLst>
        </c:ser>
        <c:ser>
          <c:idx val="3"/>
          <c:order val="3"/>
          <c:tx>
            <c:strRef>
              <c:f>DQ27_2!$G$1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DQ27_2!$B$2:$C$5</c:f>
              <c:multiLvlStrCache>
                <c:ptCount val="4"/>
                <c:lvl>
                  <c:pt idx="0">
                    <c:v>Nursing</c:v>
                  </c:pt>
                  <c:pt idx="1">
                    <c:v>Biology or other science</c:v>
                  </c:pt>
                  <c:pt idx="2">
                    <c:v>Home economics or family and consumer science</c:v>
                  </c:pt>
                  <c:pt idx="3">
                    <c:v>Kinesiology, exercise science, or exercise physiology</c:v>
                  </c:pt>
                </c:lvl>
                <c:lvl>
                  <c:pt idx="0">
                    <c:v>h.</c:v>
                  </c:pt>
                  <c:pt idx="1">
                    <c:v>g.</c:v>
                  </c:pt>
                  <c:pt idx="2">
                    <c:v>f.</c:v>
                  </c:pt>
                  <c:pt idx="3">
                    <c:v>e.</c:v>
                  </c:pt>
                </c:lvl>
              </c:multiLvlStrCache>
            </c:multiLvlStrRef>
          </c:cat>
          <c:val>
            <c:numRef>
              <c:f>DQ27_2!$G$2:$G$5</c:f>
              <c:numCache>
                <c:formatCode>General</c:formatCode>
                <c:ptCount val="4"/>
                <c:pt idx="0">
                  <c:v>5.5</c:v>
                </c:pt>
                <c:pt idx="1">
                  <c:v>4.2</c:v>
                </c:pt>
                <c:pt idx="2">
                  <c:v>5.2</c:v>
                </c:pt>
                <c:pt idx="3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FC0-4DE3-A8CF-EEFFECF6C11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DQ27_3!$D$1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DQ27_3!$B$2:$C$5</c:f>
              <c:multiLvlStrCache>
                <c:ptCount val="4"/>
                <c:lvl>
                  <c:pt idx="0">
                    <c:v>Other</c:v>
                  </c:pt>
                  <c:pt idx="1">
                    <c:v>Nutrition</c:v>
                  </c:pt>
                  <c:pt idx="2">
                    <c:v>Public health</c:v>
                  </c:pt>
                  <c:pt idx="3">
                    <c:v>Counseling</c:v>
                  </c:pt>
                </c:lvl>
                <c:lvl>
                  <c:pt idx="0">
                    <c:v>l.</c:v>
                  </c:pt>
                  <c:pt idx="1">
                    <c:v>k.</c:v>
                  </c:pt>
                  <c:pt idx="2">
                    <c:v>j.</c:v>
                  </c:pt>
                  <c:pt idx="3">
                    <c:v>i.</c:v>
                  </c:pt>
                </c:lvl>
              </c:multiLvlStrCache>
            </c:multiLvlStrRef>
          </c:cat>
          <c:val>
            <c:numRef>
              <c:f>DQ27_3!$D$2:$D$5</c:f>
              <c:numCache>
                <c:formatCode>General</c:formatCode>
                <c:ptCount val="4"/>
                <c:pt idx="0">
                  <c:v>4.5</c:v>
                </c:pt>
                <c:pt idx="1">
                  <c:v>0.8</c:v>
                </c:pt>
                <c:pt idx="2">
                  <c:v>1.6</c:v>
                </c:pt>
                <c:pt idx="3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14-4D3B-A690-C307B9F90438}"/>
            </c:ext>
          </c:extLst>
        </c:ser>
        <c:ser>
          <c:idx val="1"/>
          <c:order val="1"/>
          <c:tx>
            <c:strRef>
              <c:f>DQ27_3!$E$1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F14-4D3B-A690-C307B9F90438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F14-4D3B-A690-C307B9F90438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F14-4D3B-A690-C307B9F90438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F14-4D3B-A690-C307B9F90438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DQ27_3!$B$2:$C$5</c:f>
              <c:multiLvlStrCache>
                <c:ptCount val="4"/>
                <c:lvl>
                  <c:pt idx="0">
                    <c:v>Other</c:v>
                  </c:pt>
                  <c:pt idx="1">
                    <c:v>Nutrition</c:v>
                  </c:pt>
                  <c:pt idx="2">
                    <c:v>Public health</c:v>
                  </c:pt>
                  <c:pt idx="3">
                    <c:v>Counseling</c:v>
                  </c:pt>
                </c:lvl>
                <c:lvl>
                  <c:pt idx="0">
                    <c:v>l.</c:v>
                  </c:pt>
                  <c:pt idx="1">
                    <c:v>k.</c:v>
                  </c:pt>
                  <c:pt idx="2">
                    <c:v>j.</c:v>
                  </c:pt>
                  <c:pt idx="3">
                    <c:v>i.</c:v>
                  </c:pt>
                </c:lvl>
              </c:multiLvlStrCache>
            </c:multiLvlStrRef>
          </c:cat>
          <c:val>
            <c:numRef>
              <c:f>DQ27_3!$E$2:$E$5</c:f>
              <c:numCache>
                <c:formatCode>General</c:formatCode>
                <c:ptCount val="4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F14-4D3B-A690-C307B9F90438}"/>
            </c:ext>
          </c:extLst>
        </c:ser>
        <c:ser>
          <c:idx val="2"/>
          <c:order val="2"/>
          <c:tx>
            <c:strRef>
              <c:f>DQ27_3!$F$1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DQ27_3!$B$2:$C$5</c:f>
              <c:multiLvlStrCache>
                <c:ptCount val="4"/>
                <c:lvl>
                  <c:pt idx="0">
                    <c:v>Other</c:v>
                  </c:pt>
                  <c:pt idx="1">
                    <c:v>Nutrition</c:v>
                  </c:pt>
                  <c:pt idx="2">
                    <c:v>Public health</c:v>
                  </c:pt>
                  <c:pt idx="3">
                    <c:v>Counseling</c:v>
                  </c:pt>
                </c:lvl>
                <c:lvl>
                  <c:pt idx="0">
                    <c:v>l.</c:v>
                  </c:pt>
                  <c:pt idx="1">
                    <c:v>k.</c:v>
                  </c:pt>
                  <c:pt idx="2">
                    <c:v>j.</c:v>
                  </c:pt>
                  <c:pt idx="3">
                    <c:v>i.</c:v>
                  </c:pt>
                </c:lvl>
              </c:multiLvlStrCache>
            </c:multiLvlStrRef>
          </c:cat>
          <c:val>
            <c:numRef>
              <c:f>DQ27_3!$F$2:$F$5</c:f>
              <c:numCache>
                <c:formatCode>General</c:formatCode>
                <c:ptCount val="4"/>
                <c:pt idx="0">
                  <c:v>6</c:v>
                </c:pt>
                <c:pt idx="1">
                  <c:v>1.3</c:v>
                </c:pt>
                <c:pt idx="2">
                  <c:v>2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F14-4D3B-A690-C307B9F90438}"/>
            </c:ext>
          </c:extLst>
        </c:ser>
        <c:ser>
          <c:idx val="3"/>
          <c:order val="3"/>
          <c:tx>
            <c:strRef>
              <c:f>DQ27_3!$G$1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DQ27_3!$B$2:$C$5</c:f>
              <c:multiLvlStrCache>
                <c:ptCount val="4"/>
                <c:lvl>
                  <c:pt idx="0">
                    <c:v>Other</c:v>
                  </c:pt>
                  <c:pt idx="1">
                    <c:v>Nutrition</c:v>
                  </c:pt>
                  <c:pt idx="2">
                    <c:v>Public health</c:v>
                  </c:pt>
                  <c:pt idx="3">
                    <c:v>Counseling</c:v>
                  </c:pt>
                </c:lvl>
                <c:lvl>
                  <c:pt idx="0">
                    <c:v>l.</c:v>
                  </c:pt>
                  <c:pt idx="1">
                    <c:v>k.</c:v>
                  </c:pt>
                  <c:pt idx="2">
                    <c:v>j.</c:v>
                  </c:pt>
                  <c:pt idx="3">
                    <c:v>i.</c:v>
                  </c:pt>
                </c:lvl>
              </c:multiLvlStrCache>
            </c:multiLvlStrRef>
          </c:cat>
          <c:val>
            <c:numRef>
              <c:f>DQ27_3!$G$2:$G$5</c:f>
              <c:numCache>
                <c:formatCode>General</c:formatCode>
                <c:ptCount val="4"/>
                <c:pt idx="0">
                  <c:v>2.1</c:v>
                </c:pt>
                <c:pt idx="1">
                  <c:v>8.0000000000000004E-4</c:v>
                </c:pt>
                <c:pt idx="2">
                  <c:v>1</c:v>
                </c:pt>
                <c:pt idx="3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F14-4D3B-A690-C307B9F9043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DQ28_1!$D$1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DQ28_1!$D$2</c:f>
              <c:numCache>
                <c:formatCode>General</c:formatCode>
                <c:ptCount val="1"/>
                <c:pt idx="0">
                  <c:v>70.3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7B-4F28-B35B-02BC0BEB38D4}"/>
            </c:ext>
          </c:extLst>
        </c:ser>
        <c:ser>
          <c:idx val="1"/>
          <c:order val="1"/>
          <c:tx>
            <c:strRef>
              <c:f>DQ28_1!$E$1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47B-4F28-B35B-02BC0BEB38D4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val>
            <c:numRef>
              <c:f>DQ28_1!$E$2</c:f>
              <c:numCache>
                <c:formatCode>General</c:formatCode>
                <c:ptCount val="1"/>
                <c:pt idx="0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47B-4F28-B35B-02BC0BEB38D4}"/>
            </c:ext>
          </c:extLst>
        </c:ser>
        <c:ser>
          <c:idx val="2"/>
          <c:order val="2"/>
          <c:tx>
            <c:strRef>
              <c:f>DQ28_1!$F$1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DQ28_1!$F$2</c:f>
              <c:numCache>
                <c:formatCode>General</c:formatCode>
                <c:ptCount val="1"/>
                <c:pt idx="0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47B-4F28-B35B-02BC0BEB38D4}"/>
            </c:ext>
          </c:extLst>
        </c:ser>
        <c:ser>
          <c:idx val="3"/>
          <c:order val="3"/>
          <c:tx>
            <c:strRef>
              <c:f>DQ28_1!$G$1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val>
            <c:numRef>
              <c:f>DQ28_1!$G$2</c:f>
              <c:numCache>
                <c:formatCode>General</c:formatCode>
                <c:ptCount val="1"/>
                <c:pt idx="0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7B-4F28-B35B-02BC0BEB38D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910652489316014"/>
          <c:y val="0.14940062497724729"/>
          <c:w val="0.65979380491138273"/>
          <c:h val="0.706624577595088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DQ29_1!$D$1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DQ29_1!$B$2:$C$6</c:f>
              <c:multiLvlStrCache>
                <c:ptCount val="5"/>
                <c:lvl>
                  <c:pt idx="0">
                    <c:v>15 years or more</c:v>
                  </c:pt>
                  <c:pt idx="1">
                    <c:v>10 to 14 years</c:v>
                  </c:pt>
                  <c:pt idx="2">
                    <c:v>6 to 9 years</c:v>
                  </c:pt>
                  <c:pt idx="3">
                    <c:v>2 to 5 years</c:v>
                  </c:pt>
                  <c:pt idx="4">
                    <c:v>1 year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DQ29_1!$D$2:$D$6</c:f>
              <c:numCache>
                <c:formatCode>General</c:formatCode>
                <c:ptCount val="5"/>
                <c:pt idx="0">
                  <c:v>36.200000000000003</c:v>
                </c:pt>
                <c:pt idx="1">
                  <c:v>13.2</c:v>
                </c:pt>
                <c:pt idx="2">
                  <c:v>14.9</c:v>
                </c:pt>
                <c:pt idx="3">
                  <c:v>22.5</c:v>
                </c:pt>
                <c:pt idx="4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34-4472-BC4A-FEBE573FE7FC}"/>
            </c:ext>
          </c:extLst>
        </c:ser>
        <c:ser>
          <c:idx val="1"/>
          <c:order val="1"/>
          <c:tx>
            <c:strRef>
              <c:f>DQ29_1!$E$1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334-4472-BC4A-FEBE573FE7FC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334-4472-BC4A-FEBE573FE7FC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334-4472-BC4A-FEBE573FE7FC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334-4472-BC4A-FEBE573FE7FC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334-4472-BC4A-FEBE573FE7FC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DQ29_1!$B$2:$C$6</c:f>
              <c:multiLvlStrCache>
                <c:ptCount val="5"/>
                <c:lvl>
                  <c:pt idx="0">
                    <c:v>15 years or more</c:v>
                  </c:pt>
                  <c:pt idx="1">
                    <c:v>10 to 14 years</c:v>
                  </c:pt>
                  <c:pt idx="2">
                    <c:v>6 to 9 years</c:v>
                  </c:pt>
                  <c:pt idx="3">
                    <c:v>2 to 5 years</c:v>
                  </c:pt>
                  <c:pt idx="4">
                    <c:v>1 year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DQ29_1!$E$2:$E$6</c:f>
              <c:numCache>
                <c:formatCode>General</c:formatCode>
                <c:ptCount val="5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  <c:pt idx="3">
                  <c:v>8.9999999999999998E-4</c:v>
                </c:pt>
                <c:pt idx="4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334-4472-BC4A-FEBE573FE7FC}"/>
            </c:ext>
          </c:extLst>
        </c:ser>
        <c:ser>
          <c:idx val="2"/>
          <c:order val="2"/>
          <c:tx>
            <c:strRef>
              <c:f>DQ29_1!$F$1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DQ29_1!$B$2:$C$6</c:f>
              <c:multiLvlStrCache>
                <c:ptCount val="5"/>
                <c:lvl>
                  <c:pt idx="0">
                    <c:v>15 years or more</c:v>
                  </c:pt>
                  <c:pt idx="1">
                    <c:v>10 to 14 years</c:v>
                  </c:pt>
                  <c:pt idx="2">
                    <c:v>6 to 9 years</c:v>
                  </c:pt>
                  <c:pt idx="3">
                    <c:v>2 to 5 years</c:v>
                  </c:pt>
                  <c:pt idx="4">
                    <c:v>1 year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DQ29_1!$F$2:$F$6</c:f>
              <c:numCache>
                <c:formatCode>General</c:formatCode>
                <c:ptCount val="5"/>
                <c:pt idx="0">
                  <c:v>34</c:v>
                </c:pt>
                <c:pt idx="1">
                  <c:v>13.6</c:v>
                </c:pt>
                <c:pt idx="2">
                  <c:v>12.9</c:v>
                </c:pt>
                <c:pt idx="3">
                  <c:v>24.5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334-4472-BC4A-FEBE573FE7FC}"/>
            </c:ext>
          </c:extLst>
        </c:ser>
        <c:ser>
          <c:idx val="3"/>
          <c:order val="3"/>
          <c:tx>
            <c:strRef>
              <c:f>DQ29_1!$G$1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DQ29_1!$B$2:$C$6</c:f>
              <c:multiLvlStrCache>
                <c:ptCount val="5"/>
                <c:lvl>
                  <c:pt idx="0">
                    <c:v>15 years or more</c:v>
                  </c:pt>
                  <c:pt idx="1">
                    <c:v>10 to 14 years</c:v>
                  </c:pt>
                  <c:pt idx="2">
                    <c:v>6 to 9 years</c:v>
                  </c:pt>
                  <c:pt idx="3">
                    <c:v>2 to 5 years</c:v>
                  </c:pt>
                  <c:pt idx="4">
                    <c:v>1 year</c:v>
                  </c:pt>
                </c:lvl>
                <c:lvl>
                  <c:pt idx="0">
                    <c:v>e.</c:v>
                  </c:pt>
                  <c:pt idx="1">
                    <c:v>d.</c:v>
                  </c:pt>
                  <c:pt idx="2">
                    <c:v>c.</c:v>
                  </c:pt>
                  <c:pt idx="3">
                    <c:v>b.</c:v>
                  </c:pt>
                  <c:pt idx="4">
                    <c:v>a.</c:v>
                  </c:pt>
                </c:lvl>
              </c:multiLvlStrCache>
            </c:multiLvlStrRef>
          </c:cat>
          <c:val>
            <c:numRef>
              <c:f>DQ29_1!$G$2:$G$6</c:f>
              <c:numCache>
                <c:formatCode>General</c:formatCode>
                <c:ptCount val="5"/>
                <c:pt idx="0">
                  <c:v>39.5</c:v>
                </c:pt>
                <c:pt idx="1">
                  <c:v>12.6</c:v>
                </c:pt>
                <c:pt idx="2">
                  <c:v>17.899999999999999</c:v>
                </c:pt>
                <c:pt idx="3">
                  <c:v>19.5</c:v>
                </c:pt>
                <c:pt idx="4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334-4472-BC4A-FEBE573FE7F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57960651813937E-2"/>
          <c:y val="0.86611983939512305"/>
          <c:w val="0.93104236915272898"/>
          <c:h val="4.6435329384820118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DQ05_1!$D$1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DQ05_1!$B$2:$C$4</c:f>
              <c:multiLvlStrCache>
                <c:ptCount val="3"/>
                <c:lvl>
                  <c:pt idx="0">
                    <c:v>Teacher pacing guides for sexual health education (i.e., schedules that regulate a teacher’s pace of the unit or curriculum)</c:v>
                  </c:pt>
                  <c:pt idx="1">
                    <c:v>A written health education curriculum that includes objectives and content addressing sexual health education</c:v>
                  </c:pt>
                  <c:pt idx="2">
                    <c:v>An approved health education scope and sequence that includes learning objectives, outcomes, and content to guide sexual health education instruction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DQ05_1!$D$2:$D$4</c:f>
              <c:numCache>
                <c:formatCode>General</c:formatCode>
                <c:ptCount val="3"/>
                <c:pt idx="0">
                  <c:v>57.2</c:v>
                </c:pt>
                <c:pt idx="1">
                  <c:v>77.599999999999994</c:v>
                </c:pt>
                <c:pt idx="2">
                  <c:v>76.5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14-478A-B2B8-FDA167ED26A1}"/>
            </c:ext>
          </c:extLst>
        </c:ser>
        <c:ser>
          <c:idx val="1"/>
          <c:order val="1"/>
          <c:tx>
            <c:strRef>
              <c:f>DQ05_1!$E$1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214-478A-B2B8-FDA167ED26A1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214-478A-B2B8-FDA167ED26A1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214-478A-B2B8-FDA167ED26A1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DQ05_1!$B$2:$C$4</c:f>
              <c:multiLvlStrCache>
                <c:ptCount val="3"/>
                <c:lvl>
                  <c:pt idx="0">
                    <c:v>Teacher pacing guides for sexual health education (i.e., schedules that regulate a teacher’s pace of the unit or curriculum)</c:v>
                  </c:pt>
                  <c:pt idx="1">
                    <c:v>A written health education curriculum that includes objectives and content addressing sexual health education</c:v>
                  </c:pt>
                  <c:pt idx="2">
                    <c:v>An approved health education scope and sequence that includes learning objectives, outcomes, and content to guide sexual health education instruction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DQ05_1!$E$2:$E$4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214-478A-B2B8-FDA167ED26A1}"/>
            </c:ext>
          </c:extLst>
        </c:ser>
        <c:ser>
          <c:idx val="2"/>
          <c:order val="2"/>
          <c:tx>
            <c:strRef>
              <c:f>DQ05_1!$F$1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DQ05_1!$B$2:$C$4</c:f>
              <c:multiLvlStrCache>
                <c:ptCount val="3"/>
                <c:lvl>
                  <c:pt idx="0">
                    <c:v>Teacher pacing guides for sexual health education (i.e., schedules that regulate a teacher’s pace of the unit or curriculum)</c:v>
                  </c:pt>
                  <c:pt idx="1">
                    <c:v>A written health education curriculum that includes objectives and content addressing sexual health education</c:v>
                  </c:pt>
                  <c:pt idx="2">
                    <c:v>An approved health education scope and sequence that includes learning objectives, outcomes, and content to guide sexual health education instruction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DQ05_1!$F$2:$F$4</c:f>
              <c:numCache>
                <c:formatCode>General</c:formatCode>
                <c:ptCount val="3"/>
                <c:pt idx="0">
                  <c:v>55.8</c:v>
                </c:pt>
                <c:pt idx="1">
                  <c:v>74.599999999999994</c:v>
                </c:pt>
                <c:pt idx="2">
                  <c:v>72.5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214-478A-B2B8-FDA167ED26A1}"/>
            </c:ext>
          </c:extLst>
        </c:ser>
        <c:ser>
          <c:idx val="3"/>
          <c:order val="3"/>
          <c:tx>
            <c:strRef>
              <c:f>DQ05_1!$G$1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DQ05_1!$B$2:$C$4</c:f>
              <c:multiLvlStrCache>
                <c:ptCount val="3"/>
                <c:lvl>
                  <c:pt idx="0">
                    <c:v>Teacher pacing guides for sexual health education (i.e., schedules that regulate a teacher’s pace of the unit or curriculum)</c:v>
                  </c:pt>
                  <c:pt idx="1">
                    <c:v>A written health education curriculum that includes objectives and content addressing sexual health education</c:v>
                  </c:pt>
                  <c:pt idx="2">
                    <c:v>An approved health education scope and sequence that includes learning objectives, outcomes, and content to guide sexual health education instruction</c:v>
                  </c:pt>
                </c:lvl>
                <c:lvl>
                  <c:pt idx="0">
                    <c:v>c.</c:v>
                  </c:pt>
                  <c:pt idx="1">
                    <c:v>b.</c:v>
                  </c:pt>
                  <c:pt idx="2">
                    <c:v>a.</c:v>
                  </c:pt>
                </c:lvl>
              </c:multiLvlStrCache>
            </c:multiLvlStrRef>
          </c:cat>
          <c:val>
            <c:numRef>
              <c:f>DQ05_1!$G$2:$G$4</c:f>
              <c:numCache>
                <c:formatCode>General</c:formatCode>
                <c:ptCount val="3"/>
                <c:pt idx="0">
                  <c:v>59</c:v>
                </c:pt>
                <c:pt idx="1">
                  <c:v>81.7</c:v>
                </c:pt>
                <c:pt idx="2">
                  <c:v>81.8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214-478A-B2B8-FDA167ED26A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xMode val="edge"/>
          <c:yMode val="edge"/>
          <c:x val="0.29880901976962826"/>
          <c:y val="0.14911488621302926"/>
          <c:w val="0.65913754360947407"/>
          <c:h val="0.705273110467030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DQ05_2!$D$1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DQ05_2!$B$2:$C$4</c:f>
              <c:multiLvlStrCache>
                <c:ptCount val="3"/>
                <c:lvl>
                  <c:pt idx="0">
                    <c:v>Methods to assess student knowledge and skills related to sexual health education</c:v>
                  </c:pt>
                  <c:pt idx="1">
                    <c:v>Strategies that are age-appropriate, relevant, and actively engage students in learning</c:v>
                  </c:pt>
                  <c:pt idx="2">
                    <c:v>Teaching resources (e.g., lesson plans, handouts) to support sexual health education instruction</c:v>
                  </c:pt>
                </c:lvl>
                <c:lvl>
                  <c:pt idx="0">
                    <c:v>f.</c:v>
                  </c:pt>
                  <c:pt idx="1">
                    <c:v>e.</c:v>
                  </c:pt>
                  <c:pt idx="2">
                    <c:v>d.</c:v>
                  </c:pt>
                </c:lvl>
              </c:multiLvlStrCache>
            </c:multiLvlStrRef>
          </c:cat>
          <c:val>
            <c:numRef>
              <c:f>DQ05_2!$D$2:$D$4</c:f>
              <c:numCache>
                <c:formatCode>General</c:formatCode>
                <c:ptCount val="3"/>
                <c:pt idx="0">
                  <c:v>77.5</c:v>
                </c:pt>
                <c:pt idx="1">
                  <c:v>78.7</c:v>
                </c:pt>
                <c:pt idx="2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69-430B-8AE4-747999777B48}"/>
            </c:ext>
          </c:extLst>
        </c:ser>
        <c:ser>
          <c:idx val="1"/>
          <c:order val="1"/>
          <c:tx>
            <c:strRef>
              <c:f>DQ05_2!$E$1</c:f>
              <c:strCache>
                <c:ptCount val="1"/>
                <c:pt idx="0">
                  <c:v>Junior/Senior High Schools</c:v>
                </c:pt>
              </c:strCache>
            </c:strRef>
          </c:tx>
          <c:spPr>
            <a:solidFill>
              <a:srgbClr val="376092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B69-430B-8AE4-747999777B48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B69-430B-8AE4-747999777B48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NA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B69-430B-8AE4-747999777B48}"/>
                </c:ext>
              </c:extLst>
            </c:dLbl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DQ05_2!$B$2:$C$4</c:f>
              <c:multiLvlStrCache>
                <c:ptCount val="3"/>
                <c:lvl>
                  <c:pt idx="0">
                    <c:v>Methods to assess student knowledge and skills related to sexual health education</c:v>
                  </c:pt>
                  <c:pt idx="1">
                    <c:v>Strategies that are age-appropriate, relevant, and actively engage students in learning</c:v>
                  </c:pt>
                  <c:pt idx="2">
                    <c:v>Teaching resources (e.g., lesson plans, handouts) to support sexual health education instruction</c:v>
                  </c:pt>
                </c:lvl>
                <c:lvl>
                  <c:pt idx="0">
                    <c:v>f.</c:v>
                  </c:pt>
                  <c:pt idx="1">
                    <c:v>e.</c:v>
                  </c:pt>
                  <c:pt idx="2">
                    <c:v>d.</c:v>
                  </c:pt>
                </c:lvl>
              </c:multiLvlStrCache>
            </c:multiLvlStrRef>
          </c:cat>
          <c:val>
            <c:numRef>
              <c:f>DQ05_2!$E$2:$E$4</c:f>
              <c:numCache>
                <c:formatCode>General</c:formatCode>
                <c:ptCount val="3"/>
                <c:pt idx="0">
                  <c:v>8.9999999999999998E-4</c:v>
                </c:pt>
                <c:pt idx="1">
                  <c:v>8.9999999999999998E-4</c:v>
                </c:pt>
                <c:pt idx="2">
                  <c:v>8.9999999999999998E-4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B69-430B-8AE4-747999777B48}"/>
            </c:ext>
          </c:extLst>
        </c:ser>
        <c:ser>
          <c:idx val="2"/>
          <c:order val="2"/>
          <c:tx>
            <c:strRef>
              <c:f>DQ05_2!$F$1</c:f>
              <c:strCache>
                <c:ptCount val="1"/>
                <c:pt idx="0">
                  <c:v>Middle Schools</c:v>
                </c:pt>
              </c:strCache>
            </c:strRef>
          </c:tx>
          <c:spPr>
            <a:solidFill>
              <a:srgbClr val="C3F19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DQ05_2!$B$2:$C$4</c:f>
              <c:multiLvlStrCache>
                <c:ptCount val="3"/>
                <c:lvl>
                  <c:pt idx="0">
                    <c:v>Methods to assess student knowledge and skills related to sexual health education</c:v>
                  </c:pt>
                  <c:pt idx="1">
                    <c:v>Strategies that are age-appropriate, relevant, and actively engage students in learning</c:v>
                  </c:pt>
                  <c:pt idx="2">
                    <c:v>Teaching resources (e.g., lesson plans, handouts) to support sexual health education instruction</c:v>
                  </c:pt>
                </c:lvl>
                <c:lvl>
                  <c:pt idx="0">
                    <c:v>f.</c:v>
                  </c:pt>
                  <c:pt idx="1">
                    <c:v>e.</c:v>
                  </c:pt>
                  <c:pt idx="2">
                    <c:v>d.</c:v>
                  </c:pt>
                </c:lvl>
              </c:multiLvlStrCache>
            </c:multiLvlStrRef>
          </c:cat>
          <c:val>
            <c:numRef>
              <c:f>DQ05_2!$F$2:$F$4</c:f>
              <c:numCache>
                <c:formatCode>General</c:formatCode>
                <c:ptCount val="3"/>
                <c:pt idx="0">
                  <c:v>75</c:v>
                </c:pt>
                <c:pt idx="1">
                  <c:v>78.2</c:v>
                </c:pt>
                <c:pt idx="2">
                  <c:v>72.5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B69-430B-8AE4-747999777B48}"/>
            </c:ext>
          </c:extLst>
        </c:ser>
        <c:ser>
          <c:idx val="3"/>
          <c:order val="3"/>
          <c:tx>
            <c:strRef>
              <c:f>DQ05_2!$G$1</c:f>
              <c:strCache>
                <c:ptCount val="1"/>
                <c:pt idx="0">
                  <c:v>High Schools</c:v>
                </c:pt>
              </c:strCache>
            </c:strRef>
          </c:tx>
          <c:spPr>
            <a:solidFill>
              <a:srgbClr val="604A7B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latin typeface="Times New Roman"/>
                    <a:ea typeface="Times New Roman"/>
                    <a:cs typeface="Times New Roman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DQ05_2!$B$2:$C$4</c:f>
              <c:multiLvlStrCache>
                <c:ptCount val="3"/>
                <c:lvl>
                  <c:pt idx="0">
                    <c:v>Methods to assess student knowledge and skills related to sexual health education</c:v>
                  </c:pt>
                  <c:pt idx="1">
                    <c:v>Strategies that are age-appropriate, relevant, and actively engage students in learning</c:v>
                  </c:pt>
                  <c:pt idx="2">
                    <c:v>Teaching resources (e.g., lesson plans, handouts) to support sexual health education instruction</c:v>
                  </c:pt>
                </c:lvl>
                <c:lvl>
                  <c:pt idx="0">
                    <c:v>f.</c:v>
                  </c:pt>
                  <c:pt idx="1">
                    <c:v>e.</c:v>
                  </c:pt>
                  <c:pt idx="2">
                    <c:v>d.</c:v>
                  </c:pt>
                </c:lvl>
              </c:multiLvlStrCache>
            </c:multiLvlStrRef>
          </c:cat>
          <c:val>
            <c:numRef>
              <c:f>DQ05_2!$G$2:$G$4</c:f>
              <c:numCache>
                <c:formatCode>General</c:formatCode>
                <c:ptCount val="3"/>
                <c:pt idx="0">
                  <c:v>80.8</c:v>
                </c:pt>
                <c:pt idx="1">
                  <c:v>79.400000000000006</c:v>
                </c:pt>
                <c:pt idx="2">
                  <c:v>80.8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B69-430B-8AE4-747999777B4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0"/>
        <c:overlap val="-4"/>
        <c:axId val="192022400"/>
        <c:axId val="220096768"/>
      </c:barChart>
      <c:catAx>
        <c:axId val="192022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>
            <a:solidFill>
              <a:srgbClr val="000000"/>
            </a:solidFill>
            <a:prstDash val="solid"/>
          </a:ln>
        </c:spPr>
        <c:crossAx val="220096768"/>
        <c:crosses val="autoZero"/>
        <c:auto val="1"/>
        <c:lblAlgn val="ctr"/>
        <c:lblOffset val="100"/>
        <c:tickLblSkip val="1"/>
        <c:noMultiLvlLbl val="1"/>
      </c:catAx>
      <c:valAx>
        <c:axId val="220096768"/>
        <c:scaling>
          <c:orientation val="minMax"/>
          <c:max val="108"/>
          <c:min val="0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920224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7830251841288907E-2"/>
          <c:y val="0.86446332682958871"/>
          <c:w val="0.93011631153781349"/>
          <c:h val="4.6346518687833425E-2"/>
        </c:manualLayout>
      </c:layout>
      <c:overlay val="0"/>
      <c:txPr>
        <a:bodyPr/>
        <a:lstStyle/>
        <a:p>
          <a:pPr>
            <a:defRPr sz="1000"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</c:sp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0 courses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1 course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2 courses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3 courses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4 or more courses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students take the following number of required health education courses in grades 6 through 12.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6.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health education instruction is required for students in any of grades 6 through 12.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10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Alcohol- or other drug-use prevention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Asthma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Chronic disease prevention (e.g., diabetes, obesity prevention)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Epilepsy or seizure disorder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Food allergies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7.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tried to increase student knowledge on each of the following topics in a required course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11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Foodborne illness prevention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Human immunodeficiency virus (HIV) prevention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Human sexuality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Infectious disease prevention (e.g., influenza [flu] or COVID-19 prevention)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Injury prevention and safety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7.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tried to increase student knowledge on each of the following topics in a required course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12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Mental and emotional health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Nutrition and dietary behavior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Physical activity and fitness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Pregnancy prevention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Sexually transmitted disease (STD) prevention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7.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tried to increase student knowledge on each of the following topics in a required course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13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Sleep health (e.g., how much sleep students need, good sleeping habits)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Suicide prevention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Tobacco-use prevention or cessation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Violence prevention (e.g., bullying, fighting, dating violence prevention)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7.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tried to increase student knowledge on each of the following topics in a required course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14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Identifying tobacco products and the harmful substances they contain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Identifying short- and long-term health consequences of tobacco product use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Identifying social, economic, and cosmetic consequences of tobacco product use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Understanding the addictive nature of nicotine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Effects of nicotine on the adolescent brain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8.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tobacco-use prevention or cessation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15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Effects of tobacco product use on athletic performance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Effects of second-hand smoke and benefits of a smoke-free environment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Understanding the social influences on tobacco product use, including media, family, peers, and culture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Identifying reasons why students do and do not use tobacco products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Making accurate assessments of how many peers use tobacco products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8.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tobacco-use prevention or cessation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16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Using interpersonal communication skills to avoid tobacco product use (e.g., refusal skills, assertiveness)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Using goal-setting and decision-making skills related to not using tobacco products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Finding valid information and services related to tobacco-use prevention and cessation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Supporting others who abstain from or want to quit using tobacco products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Identifying harmful effects of tobacco product use on fetal development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8.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tobacco-use prevention or cessation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17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Relationship between using tobacco products and alcohol or other drugs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addiction to tobacco products can be treated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Understanding school policies and community laws related to the sale and use of tobacco products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Benefits of tobacco product cessation programs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8.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tobacco-use prevention or cessation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18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8N.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that taught all 19 tobacco-use prevention topics during the current school year.*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*Responses to question 8 a through s all are "yes."</a:t>
          </a: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19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1N.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that require students to take two or more health education courses.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Cigarettes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Smokeless tobacco (e.g., chewing tobacco, snuff, dip, snus, dissolvable tobacco)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Cigars, little cigars, or cigarillos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Pipes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Electronic vapor products (e.g., e-cigarettes, vapes, vape pens, e-hookahs, mods, or brands such as JUUL)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9.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about the following tobacco products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20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Differences between proper use and abuse of over-the-counter medicines and prescription medicines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Harmful short- and long-term physical, psychological, and social effects of using alcohol and other drugs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Situations that lead to the use of alcohol and other drugs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Alcohol and other drug use as an unhealthy way to manage weight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Identifying reasons why individuals choose to use or not to use alcohol and other drugs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10.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alcohol- and other drug-use prevention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21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Using interpersonal communication skills to avoid alcohol and other drug use (e.g., refusal skills, assertiveness)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Supporting others who abstain from or want to quit using alcohol and other drugs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Understanding the social influences on alcohol and other drug use, including media, family, peers, and culture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persuade and support others to be alcohol and other drug free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10.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alcohol- and other drug-use prevention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22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HIV and other STDs are transmitted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Health consequences of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The benefits of being sexually abstinent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access valid and reliable health information, products, and services related to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The influences of family, peers, media, technology and other factors on sexual risk behaviors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sexual health topics in a required course for students in any of grades 6, 7, or 8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23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Communication and negotiation skills related to eliminating or reducing risk for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Goal-setting and decision-making skills related to eliminating or reducing risk for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Influencing and supporting others to avoid or reduce sexual risk behaviors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Efficacy of condoms, that is, how well condoms work and do not work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The importance of using condoms consistently and correctly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sexual health topics in a required course for students in any of grades 6, 7, or 8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24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obtain condoms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correctly use a condom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Methods of contraception other than condoms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The importance of using a condom at the same time as another form of contraception to prevent both STDs and pregnancy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create and sustain healthy and respectful relationships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sexual health topics in a required course for students in any of grades 6, 7, or 8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25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The importance of limiting the number of sexual partners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Preventive care (such as screenings and immunizations) that is necessary to maintain reproductive and sexual health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communicate sexual consent between partners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Recognizing and responding to sexual victimization and violence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sexual health topics in a required course for students in any of grades 6, 7, or 8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26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0.38889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0.38889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Diversity of sexual orientations and gender identities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0.62037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0.62037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gender roles and stereotypes affect goals, decision making, and relationships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0.83796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v.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0.83796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The relationship between alcohol and other drug use and sexual risk behaviors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sexual health topics in a required course for students in any of grades 6, 7, or 8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27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4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HIV and other STDs are transmitted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Health consequences of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The benefits of being sexually abstinent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access valid and reliable health information, products, and services related to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The influences of family, peers, media, technology and other factors on sexual risk behaviors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sexual health topics in a required course for students in any of grades 9, 10, 11, or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28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Communication and negotiation skills related to eliminating or reducing risk for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Goal-setting and decision-making skills related to eliminating or reducing risk for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Influencing and supporting others to avoid or reduce sexual risk behaviors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Efficacy of condoms, that is, how well condoms work and do not work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The importance of using condoms consistently and correctly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sexual health topics in a required course for students in any of grades 9, 10, 11, or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29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0.38889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0.38889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Grade 6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0.62037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0.62037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Grade 7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0.83796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0.83796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Grade 8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that taught a required health education course in each of the following grades.*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*Among schools with students in that grade.</a:t>
          </a: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4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obtain condoms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correctly use a condom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Methods of contraception other than condoms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The importance of using a condom at the same time as another form of contraception to prevent both STDs and pregnancy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create and sustain healthy and respectful relationships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sexual health topics in a required course for students in any of grades 9, 10, 11, or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30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The importance of limiting the number of sexual partners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Preventive care (such as screenings and immunizations) that is necessary to maintain reproductive and sexual health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communicate sexual consent between partners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Recognizing and responding to sexual victimization and violence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sexual health topics in a required course for students in any of grades 9, 10, 11, or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31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2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0.38889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0.38889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Diversity of sexual orientations and gender identities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0.62037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0.62037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gender roles and stereotypes affect goals, decision making, and relationships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0.83796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v.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0.83796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The relationship between alcohol and other drug use and sexual risk behaviors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sexual health topics in a required course for students in any of grades 9, 10, 11, or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32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4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3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11N_1.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that taught all 22 sexual health topics in any of grades 6, 7, or 8 during the current school year.*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*Responses to question 11 a through v all are "yes."</a:t>
          </a: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33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4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11N_2.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that taught all 22 sexual health topics in any of grades 9, 10, 11, or 12 during the current school year.*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*Responses to question 11 a through v all are "yes."</a:t>
          </a: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34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Comprehend concepts important to prevent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Analyze the influence of family, peers, culture, media, technology, and other factors on sexual risk behaviors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Access valid information, products, and services to prevent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Use interpersonal communication skills to avoid or reduce sexual risk behaviors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12.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assessed the ability of students to do each of the following in a required course for students in any of grades 6, 7, or 8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35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0.38889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0.38889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Use decision-making skills to prevent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0.62037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0.62037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Set personal goals that enhance health, take steps to achieve these goals, and monitor progress in achieving them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0.83796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0.83796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Influence and support others to avoid or reduce sexual risk behaviors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12.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assessed the ability of students to do each of the following in a required course for students in any of grades 6, 7, or 8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36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4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7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Comprehend concepts important to prevent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Analyze the influence of family, peers, culture, media, technology, and other factors on sexual risk behaviors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Access valid information, products, and services to prevent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Use interpersonal communication skills to avoid or reduce sexual risk behaviors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12.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assessed the ability of students to do each of the following in a required course for students in any of grades 9, 10, 11, or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37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0.38889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0.38889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Use decision-making skills to prevent HIV, other STDs, and pregnancy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0.62037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0.62037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Set personal goals that enhance health, take steps to achieve these goals, and monitor progress in achieving them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0.83796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0.83796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Influence and support others to avoid or reduce sexual risk behaviors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12.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assessed the ability of students to do each of the following in a required course for students in any of grades 9, 10, 11, or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38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4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39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0.38889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0.38889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Communication, decision-making, goal-setting, or refusal skills related to sexual health (e.g., through role playing)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0.62037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0.62037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Analyzing the influence of family, peers, culture, media, or technology on sexual health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0.83796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0.83796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Accessing valid sexual health information, products, and services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13.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provided students with the opportunity to practice the following skills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39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4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Grade 9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Grade 10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Grade 11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Grade 12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that taught a required health education course in each of the following grades.*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*Among schools with students in that grade.</a:t>
          </a: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40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Encouraged use of gender-neutral pronouns such as "they/them" during instruction to recognize gender diversity among students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Provided positive examples of lesbian, gay, bisexual, or transgender (LGBT) people and same-sex or gender relationships (e.g., family, peer, or romantic)</a:t>
          </a:r>
        </a:p>
      </cdr:txBody>
    </cdr:sp>
  </cdr:relSizeAnchor>
  <cdr:relSizeAnchor xmlns:cdr="http://schemas.openxmlformats.org/drawingml/2006/chartDrawing">
    <cdr:from>
      <cdr:x>0.05278</cdr:x>
      <cdr:y>0.4479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456945" y="2814978"/>
          <a:ext cx="240507" cy="8511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0.45061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697452" y="2831986"/>
          <a:ext cx="1923879" cy="834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Encouraged students to respect others' sexual and gender identities</a:t>
          </a:r>
        </a:p>
      </cdr:txBody>
    </cdr:sp>
  </cdr:relSizeAnchor>
  <cdr:relSizeAnchor xmlns:cdr="http://schemas.openxmlformats.org/drawingml/2006/chartDrawing">
    <cdr:from>
      <cdr:x>0.05278</cdr:x>
      <cdr:y>0.56969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456945" y="3580379"/>
          <a:ext cx="240507" cy="9004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0.56834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697452" y="3571875"/>
          <a:ext cx="1923879" cy="9089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Provided students with information about LGBT resources within the school (e.g., counseling services, student support groups like Gay/Straight Alliances or Genders and Sexualities Alliances)</a:t>
          </a:r>
        </a:p>
      </cdr:txBody>
    </cdr:sp>
  </cdr:relSizeAnchor>
  <cdr:relSizeAnchor xmlns:cdr="http://schemas.openxmlformats.org/drawingml/2006/chartDrawing">
    <cdr:from>
      <cdr:x>0.05278</cdr:x>
      <cdr:y>0.71719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456945" y="4507366"/>
          <a:ext cx="240507" cy="8463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0.71989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697452" y="4524374"/>
          <a:ext cx="1923879" cy="8293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Identified additional LGBT resources available in the community or online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14.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implemented the following inclusive practices when providing sexual health education in a required course for students in grades 6 through 12 during the current school year.*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*Among schools that teach sexual health education.</a:t>
          </a: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40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4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Benefits of healthy eating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Benefits of drinking plenty of water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Benefits of eating breakfast every day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Food guidance using the current Dietary Guidelines for Americans (e.g., MyPlate, healthy eating patterns)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Using food labels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15.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nutrition and dietary behavior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41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42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Differentiating between nutritious and non-nutritious beverages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Balancing food intake and physical activity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Eating more fruits, vegetables, and whole grain products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Choosing a variety of options within each food group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Choosing nutrient-dense foods and beverages that reflect personal preferences, culture, and budget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15.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nutrition and dietary behavior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42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4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Choosing foods and snacks that are low in solid fat (i.e., saturated and trans fat)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Choosing foods, snacks, and beverages that are low in added sugars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Choosing foods and snacks that are low in sodium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Eating a variety of foods that are high in calcium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Eating a variety of foods that are high in iron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15.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nutrition and dietary behavior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43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44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Food safety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Preparing healthy meals and snacks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Risks of unhealthy weight control practices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Accepting body size differences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15.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nutrition and dietary behavior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44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4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Signs, symptoms, and treatment for eating disorders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Relationship between diet and chronic diseases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v.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Finding valid information about nutrition (e.g., differentiating between advertising and factual information)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w.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Food production, including how food is grown, harvested, processed, packaged, and transported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15.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nutrition and dietary behavior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45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46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15N.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that taught all 23 nutrition and dietary behavior topics during the current school year.*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*Responses to question 15 a through w all are "yes."</a:t>
          </a: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46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47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Short-term and long-term benefits of physical activity, including reducing the risks for chronic disease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Mental and social benefits of physical activity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Health-related fitness (i.e., cardiorespiratory endurance, muscular endurance, muscular strength, flexibility, and body composition)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Phases of a workout (i.e., warm-up, workout, and cool down)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Recommended amounts and types of moderate, vigorous, muscle-strengthening, and bone-strengthening physical activity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16.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physical activity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47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4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Decreasing sedentary activities (e.g., television viewing, using video games)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Preventing injury during physical activity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Weather-related safety (e.g., avoiding heat stroke, hypothermia, and sunburn while physically active)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Dangers of using performance-enhancing drugs (e.g., steroids)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Increasing daily physical activity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16.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physical activity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48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49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0.38889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0.38889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Incorporating physical activity into daily life (without relying on a structured exercise plan or special equipment)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0.62037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0.62037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Using safety equipment for specific physical activities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0.83796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0.83796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Benefits of drinking water before, during, and after physical activity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16.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physical activity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49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4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Goals, objectives, and expected outcomes for health education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 chart describing the annual scope and sequence of instruction for health education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Plans for how to assess student performance in health education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 written health education curriculum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Written instructional competencies for health education teachers (i.e., the essential knowledge and skills teachers need to be effective educators)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3.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those who teach health education are provided with each of the following materials.*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*Among schools that teach health education. Respondents that answered "NA" are excluded.</a:t>
          </a: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50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16N.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that taught all 13 physical activity topics during the current school year.*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*Responses to question 16 a through m all are "yes."</a:t>
          </a: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50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5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Identifying and labeling emotions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express feelings in a healthy way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The importance of engaging in activities that are mentally and emotionally healthy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manage interpersonal conflict in healthy ways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prevent and manage emotional stress and anxiety in healthy ways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17.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mental and emotional health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51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52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use self-control and impulse control strategies to promote health (e.g., goal setting and tracking, breathing techniques)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get help for troublesome thoughts, feelings, or actions for oneself and others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Value of individual differences (e.g., culture, ethnicity, ability)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establish and maintain healthy relationships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Importance of habits (e.g., exercise, healthy eating, meditation, mindfulness) that promote mental well-being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17.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mental and emotional health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52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5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Building empathy (e.g., identification with and understanding of another person’s feelings)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Perspective taking (e.g., taking another person’s point of view)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Strategies for being a positive bystander (e.g., safely de-escalating, preventing, or stopping bullying and harassment)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Describing how stigma, bias, and prejudice can lead to stereotypes, discrimination, and violence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18.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violence prevention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53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54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0.38889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0.38889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Identifying the signs and symptoms of when someone may be thinking of hurting themselves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0.62037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0.62037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Getting help to prevent or stop violence (including inappropriate touching, harassment, abuse, bullying, hazing, fighting, and hate crimes)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0.83796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0.83796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Getting help for self or others who are in danger of hurting themselves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18.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taught each of the following violence prevention topics in a required course for students in any of grades 6 through 12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54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4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5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Alcohol- or other drug-use prevention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Asthma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Chronic disease prevention (e.g., diabetes, obesity prevention)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Food allergies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HIV, other STD, or pregnancy prevention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19.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that provided parents and families with health information designed to increase parent and family knowledge of the following topics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55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5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Nutrition and healthy eating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Physical activity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Preventing student bullying and sexual harassment, including electronic aggression (i.e., cyber-bullying)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Tobacco-use prevention or cessation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19.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that provided parents and families with health information designed to increase parent and family knowledge of the following topics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56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57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20.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teachers have given students health education homework assignments or activities to do at home with their parents during the current school year.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57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5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Alcohol- or other drug-use prevention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Asthma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Chronic disease prevention (e.g., diabetes, obesity prevention)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Epilepsy or seizure disorder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Food allergies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21.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received professional development (e.g., workshops, conferences, continuing education, any other kind of in-service) on each of the following topics during the past two years.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58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59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Foodborne illness prevention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Human immunodeficiency virus (HIV) prevention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Human sexuality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Infectious disease prevention (e.g., influenza [flu] or COVID-19 prevention)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Injury prevention and safety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21.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received professional development (e.g., workshops, conferences, continuing education, any other kind of in-service) on each of the following topics during the past two years.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59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Comprehending concepts related to health promotion and disease prevention to enhance health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Analyzing the influence of family, peers, culture, media, technology, and other factors on health behaviors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Accessing valid information and products and services to enhance health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Using interpersonal communication skills to enhance health and avoid or reduce health risks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4.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health education curriculum addresses each of the following skills.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60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Mental and emotional health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Nutrition and dietary behavior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Physical activity and fitness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Pregnancy prevention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Sexually transmitted disease (STD) prevention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21.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received professional development (e.g., workshops, conferences, continuing education, any other kind of in-service) on each of the following topics during the past two years.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60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6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Sleep health (e.g., how much sleep students need, good sleeping habits)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Suicide prevention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Tobacco-use prevention or cessation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Violence prevention (e.g., bullying, fighting, dating violence prevention)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21.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received professional development (e.g., workshops, conferences, continuing education, any other kind of in-service) on each of the following topics during the past two years.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61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62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Teaching students with physical, medical, or cognitive disabilities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Teaching students of various racial/ethnic and cultural backgrounds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Teaching English language learners (ELL)</a:t>
          </a:r>
        </a:p>
      </cdr:txBody>
    </cdr:sp>
  </cdr:relSizeAnchor>
  <cdr:relSizeAnchor xmlns:cdr="http://schemas.openxmlformats.org/drawingml/2006/chartDrawing">
    <cdr:from>
      <cdr:x>0.05278</cdr:x>
      <cdr:y>0.54751</cdr:y>
    </cdr:from>
    <cdr:to>
      <cdr:x>0.08056</cdr:x>
      <cdr:y>0.6864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457307" y="3444663"/>
          <a:ext cx="240698" cy="8738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0.54751</cdr:y>
    </cdr:from>
    <cdr:to>
      <cdr:x>0.30278</cdr:x>
      <cdr:y>0.70385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698005" y="3444663"/>
          <a:ext cx="1925404" cy="9836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support lesbian, gay, bisexual, and transgender students (e.g., bystander intervention skills, implementing safe spaces, use of inclusive language, providing students with information about LGBT resources within the school)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Using interactive teaching methods (e.g., role plays, cooperative group activities)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22.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received professional development (e.g., workshops, conferences, continuing education, any other kind of in-service) on each of the following topics during the past two years.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62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6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Encouraging family or community involvement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Teaching skills for behavior change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Classroom management techniques (e.g., social skills training, environmental modification, conflict resolution and mediation, behavior management)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Assessing student performance in health education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22.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received professional development (e.g., workshops, conferences, continuing education, any other kind of in-service) on each of the following topics during the past two years.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63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64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Aligning lessons and materials with the district scope and sequence for sexual health education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Creating a comfortable and safe learning environment for students receiving sexual health education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Connecting students to on-site or community-based sexual health services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Using a variety of effective instructional strategies to deliver sexual health education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Building student skills in HIV, other STD, and pregnancy prevention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23.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received professional development on each of the following topics related to teaching sexual health education during the past two years.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64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6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Assessing student knowledge and skills in sexual health education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Understanding current district or school board policies or curriculum guidance regarding sexual health education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Identifying appropriate modifications to the sexual health curriculum to meet the needs of all students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Engaging parents in sexual health education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Delivering virtual or eLearning sexual health education instruction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23.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received professional development on each of the following topics related to teaching sexual health education during the past two years.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65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6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Alcohol- or other drug-use prevention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Asthma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Chronic disease prevention (e.g., diabetes, obesity prevention)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Epilepsy or seizure disorder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Food allergies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24.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would like to receive professional development on each of the following topics.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66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67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Foodborne illness prevention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Human immunodeficiency virus (HIV) prevention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Human sexuality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Infectious disease prevention (e.g., influenza [flu] or COVID-19 prevention)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Injury prevention and safety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24.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would like to receive professional development on each of the following topics.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67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6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Mental and emotional health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Nutrition and dietary behavior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m.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Physical activity and fitness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n.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Pregnancy prevention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o.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Sexually transmitted disease (STD) prevention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24.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would like to receive professional development on each of the following topics.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68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69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Sleep health (e.g., how much sleep students need, good sleep habits)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q.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Suicide prevention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r.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Tobacco-use prevention or cessation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Violence prevention (e.g., bullying, fighting, dating violence prevention)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24.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would like to receive professional development on each of the following topics.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69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Using decision-making skills to enhance health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Using goal-setting skills to enhance health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Practicing health-enhancing behaviors to avoid or reduce risks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Advocating for personal, family, and community health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4.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health education curriculum addresses each of the following skills.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7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70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Teaching students with physical, medical, or cognitive disabilities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Teaching students of various racial/ethnic and cultural backgrounds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Teaching English language learners (ELL)</a:t>
          </a:r>
        </a:p>
      </cdr:txBody>
    </cdr:sp>
  </cdr:relSizeAnchor>
  <cdr:relSizeAnchor xmlns:cdr="http://schemas.openxmlformats.org/drawingml/2006/chartDrawing">
    <cdr:from>
      <cdr:x>0.05182</cdr:x>
      <cdr:y>0.55415</cdr:y>
    </cdr:from>
    <cdr:to>
      <cdr:x>0.0796</cdr:x>
      <cdr:y>0.69304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448951" y="3486440"/>
          <a:ext cx="240698" cy="8738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0.0796</cdr:x>
      <cdr:y>0.55415</cdr:y>
    </cdr:from>
    <cdr:to>
      <cdr:x>0.30182</cdr:x>
      <cdr:y>0.70784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689649" y="3486440"/>
          <a:ext cx="1925404" cy="9669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How to support lesbian, gay, bisexual, and transgender students (e.g., bystander intervention skills, implementing safe spaces, use of inclusive language, providing students with information about LGBT resources within the school)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Using interactive teaching methods (e.g., role plays, cooperative group activities)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25.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would like to receive professional development on each of the following topics.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70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71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Encouraging family or community involvement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Teaching skills for behavior change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Classroom management techniques (e.g., social skills training, environmental modification, conflict resolution and mediation, behavior management)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Assessing student performance in health education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25.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would like to receive professional development on each of the following topics.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71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72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Aligning lessons and materials with the district scope and sequence for sexual health education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Creating a comfortable and safe learning environment for students receiving sexual health education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Connecting students to on-site or community-based sexual health services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Using a variety of effective instructional strategies to deliver sexual health education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Building student skills in HIV, other STD, and pregnancy prevention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26.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would like to receive professional development on each of the following topics related to teaching sexual health education.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72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73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Assessing student knowledge and skills in sexual health education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Understanding current district or school board policies or curriculum guidance regarding sexual health education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Identifying appropriate modifications to the sexual health curriculum to meet the needs of all students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Engaging parents in sexual health education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Delivering virtual or eLearning sexual health education instruction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26.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would like to receive professional development on each of the following topics related to teaching sexual health education.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73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74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Health and physical education combined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Health education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Physical education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Other education degree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27.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major emphasis of the lead health education teacher's professional preparation was on the following: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74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75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Kinesiology, exercise science, or exercise physiology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Home economics or family and consumer science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g.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Biology or other science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h.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Nursing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27.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major emphasis of the lead health education teacher's professional preparation was on the following: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75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76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0.18056</cdr:y>
    </cdr:from>
    <cdr:to>
      <cdr:x>0.08056</cdr:x>
      <cdr:y>0.34259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95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i.</a:t>
          </a:r>
        </a:p>
      </cdr:txBody>
    </cdr:sp>
  </cdr:relSizeAnchor>
  <cdr:relSizeAnchor xmlns:cdr="http://schemas.openxmlformats.org/drawingml/2006/chartDrawing">
    <cdr:from>
      <cdr:x>0.08056</cdr:x>
      <cdr:y>0.18056</cdr:y>
    </cdr:from>
    <cdr:to>
      <cdr:x>0.30278</cdr:x>
      <cdr:y>0.34259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95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Counseling</a:t>
          </a:r>
        </a:p>
      </cdr:txBody>
    </cdr:sp>
  </cdr:relSizeAnchor>
  <cdr:relSizeAnchor xmlns:cdr="http://schemas.openxmlformats.org/drawingml/2006/chartDrawing">
    <cdr:from>
      <cdr:x>0.05278</cdr:x>
      <cdr:y>0.35185</cdr:y>
    </cdr:from>
    <cdr:to>
      <cdr:x>0.08056</cdr:x>
      <cdr:y>0.51389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965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j.</a:t>
          </a:r>
        </a:p>
      </cdr:txBody>
    </cdr:sp>
  </cdr:relSizeAnchor>
  <cdr:relSizeAnchor xmlns:cdr="http://schemas.openxmlformats.org/drawingml/2006/chartDrawing">
    <cdr:from>
      <cdr:x>0.08056</cdr:x>
      <cdr:y>0.35185</cdr:y>
    </cdr:from>
    <cdr:to>
      <cdr:x>0.30278</cdr:x>
      <cdr:y>0.51389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965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Public health</a:t>
          </a:r>
        </a:p>
      </cdr:txBody>
    </cdr:sp>
  </cdr:relSizeAnchor>
  <cdr:relSizeAnchor xmlns:cdr="http://schemas.openxmlformats.org/drawingml/2006/chartDrawing">
    <cdr:from>
      <cdr:x>0.05278</cdr:x>
      <cdr:y>0.51852</cdr:y>
    </cdr:from>
    <cdr:to>
      <cdr:x>0.08056</cdr:x>
      <cdr:y>0.68056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4224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k.</a:t>
          </a:r>
        </a:p>
      </cdr:txBody>
    </cdr:sp>
  </cdr:relSizeAnchor>
  <cdr:relSizeAnchor xmlns:cdr="http://schemas.openxmlformats.org/drawingml/2006/chartDrawing">
    <cdr:from>
      <cdr:x>0.08056</cdr:x>
      <cdr:y>0.51852</cdr:y>
    </cdr:from>
    <cdr:to>
      <cdr:x>0.30278</cdr:x>
      <cdr:y>0.68056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4224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Nutrition</a:t>
          </a:r>
        </a:p>
      </cdr:txBody>
    </cdr:sp>
  </cdr:relSizeAnchor>
  <cdr:relSizeAnchor xmlns:cdr="http://schemas.openxmlformats.org/drawingml/2006/chartDrawing">
    <cdr:from>
      <cdr:x>0.05278</cdr:x>
      <cdr:y>0.68981</cdr:y>
    </cdr:from>
    <cdr:to>
      <cdr:x>0.08056</cdr:x>
      <cdr:y>0.85185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89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l.</a:t>
          </a:r>
        </a:p>
      </cdr:txBody>
    </cdr:sp>
  </cdr:relSizeAnchor>
  <cdr:relSizeAnchor xmlns:cdr="http://schemas.openxmlformats.org/drawingml/2006/chartDrawing">
    <cdr:from>
      <cdr:x>0.08056</cdr:x>
      <cdr:y>0.68981</cdr:y>
    </cdr:from>
    <cdr:to>
      <cdr:x>0.30278</cdr:x>
      <cdr:y>0.85185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89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Other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0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27.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1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major emphasis of the lead health education teacher's professional preparation was on the following: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2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3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76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6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77.xml><?xml version="1.0" encoding="utf-8"?>
<c:userShapes xmlns:c="http://schemas.openxmlformats.org/drawingml/2006/chart"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28.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is certified, licensed, or endorsed by the state to teach health education in middle school or high school.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77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7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0.1713</cdr:y>
    </cdr:from>
    <cdr:to>
      <cdr:x>0.08056</cdr:x>
      <cdr:y>0.31019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4699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0.1713</cdr:y>
    </cdr:from>
    <cdr:to>
      <cdr:x>0.30278</cdr:x>
      <cdr:y>0.31019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4699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1 year</a:t>
          </a:r>
        </a:p>
      </cdr:txBody>
    </cdr:sp>
  </cdr:relSizeAnchor>
  <cdr:relSizeAnchor xmlns:cdr="http://schemas.openxmlformats.org/drawingml/2006/chartDrawing">
    <cdr:from>
      <cdr:x>0.05278</cdr:x>
      <cdr:y>0.30556</cdr:y>
    </cdr:from>
    <cdr:to>
      <cdr:x>0.08056</cdr:x>
      <cdr:y>0.44444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838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0.30556</cdr:y>
    </cdr:from>
    <cdr:to>
      <cdr:x>0.30278</cdr:x>
      <cdr:y>0.44444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838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2 to 5 years</a:t>
          </a:r>
        </a:p>
      </cdr:txBody>
    </cdr:sp>
  </cdr:relSizeAnchor>
  <cdr:relSizeAnchor xmlns:cdr="http://schemas.openxmlformats.org/drawingml/2006/chartDrawing">
    <cdr:from>
      <cdr:x>0.05278</cdr:x>
      <cdr:y>0.44444</cdr:y>
    </cdr:from>
    <cdr:to>
      <cdr:x>0.08056</cdr:x>
      <cdr:y>0.58333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2192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0.44444</cdr:y>
    </cdr:from>
    <cdr:to>
      <cdr:x>0.30278</cdr:x>
      <cdr:y>0.58333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2192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6 to 9 years</a:t>
          </a:r>
        </a:p>
      </cdr:txBody>
    </cdr:sp>
  </cdr:relSizeAnchor>
  <cdr:relSizeAnchor xmlns:cdr="http://schemas.openxmlformats.org/drawingml/2006/chartDrawing">
    <cdr:from>
      <cdr:x>0.05278</cdr:x>
      <cdr:y>0.57407</cdr:y>
    </cdr:from>
    <cdr:to>
      <cdr:x>0.08056</cdr:x>
      <cdr:y>0.71296</cdr:y>
    </cdr:to>
    <cdr:sp macro="" textlink="">
      <cdr:nvSpPr>
        <cdr:cNvPr id="8" name="y4"/>
        <cdr:cNvSpPr txBox="1"/>
      </cdr:nvSpPr>
      <cdr:spPr>
        <a:xfrm xmlns:a="http://schemas.openxmlformats.org/drawingml/2006/main">
          <a:off x="241300" y="1574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0.57407</cdr:y>
    </cdr:from>
    <cdr:to>
      <cdr:x>0.30278</cdr:x>
      <cdr:y>0.71296</cdr:y>
    </cdr:to>
    <cdr:sp macro="" textlink="">
      <cdr:nvSpPr>
        <cdr:cNvPr id="9" name="yt4"/>
        <cdr:cNvSpPr txBox="1"/>
      </cdr:nvSpPr>
      <cdr:spPr>
        <a:xfrm xmlns:a="http://schemas.openxmlformats.org/drawingml/2006/main">
          <a:off x="368300" y="1574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10 to 14 years</a:t>
          </a:r>
        </a:p>
      </cdr:txBody>
    </cdr:sp>
  </cdr:relSizeAnchor>
  <cdr:relSizeAnchor xmlns:cdr="http://schemas.openxmlformats.org/drawingml/2006/chartDrawing">
    <cdr:from>
      <cdr:x>0.05278</cdr:x>
      <cdr:y>0.71296</cdr:y>
    </cdr:from>
    <cdr:to>
      <cdr:x>0.08056</cdr:x>
      <cdr:y>0.85185</cdr:y>
    </cdr:to>
    <cdr:sp macro="" textlink="">
      <cdr:nvSpPr>
        <cdr:cNvPr id="10" name="y5"/>
        <cdr:cNvSpPr txBox="1"/>
      </cdr:nvSpPr>
      <cdr:spPr>
        <a:xfrm xmlns:a="http://schemas.openxmlformats.org/drawingml/2006/main">
          <a:off x="241300" y="1955800"/>
          <a:ext cx="127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0.71296</cdr:y>
    </cdr:from>
    <cdr:to>
      <cdr:x>0.30278</cdr:x>
      <cdr:y>0.85185</cdr:y>
    </cdr:to>
    <cdr:sp macro="" textlink="">
      <cdr:nvSpPr>
        <cdr:cNvPr id="11" name="yt5"/>
        <cdr:cNvSpPr txBox="1"/>
      </cdr:nvSpPr>
      <cdr:spPr>
        <a:xfrm xmlns:a="http://schemas.openxmlformats.org/drawingml/2006/main">
          <a:off x="368300" y="1955800"/>
          <a:ext cx="10160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15 years or more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12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29.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13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the lead health education teacher had the following number of years of experience teaching health education courses or topics.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4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endParaRPr lang="en-US" sz="1000">
            <a:latin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5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78 of 78</a:t>
          </a:r>
        </a:p>
      </cdr:txBody>
    </cdr:sp>
  </cdr:relSizeAnchor>
  <cdr:relSizeAnchor xmlns:cdr="http://schemas.openxmlformats.org/drawingml/2006/chartDrawing">
    <cdr:from>
      <cdr:x>0.02053</cdr:x>
      <cdr:y>0.95962</cdr:y>
    </cdr:from>
    <cdr:to>
      <cdr:x>0.98089</cdr:x>
      <cdr:y>1</cdr:y>
    </cdr:to>
    <cdr:sp macro="" textlink="">
      <cdr:nvSpPr>
        <cdr:cNvPr id="18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0.38889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0.38889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An approved health education scope and sequence that includes learning objectives, outcomes, and content to guide sexual health education instruction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0.62037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b.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0.62037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A written health education curriculum that includes objectives and content addressing sexual health education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0.83796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c.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0.83796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Teacher pacing guides for sexual health education (i.e., schedules that regulate a teacher’s pace of the unit or curriculum)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5.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those who teach sexual health education are provided with each of the following materials.*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*Among schools that teach sexual health education.</a:t>
          </a: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8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4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0.05278</cdr:x>
      <cdr:y>0.22685</cdr:y>
    </cdr:from>
    <cdr:to>
      <cdr:x>0.08056</cdr:x>
      <cdr:y>0.38889</cdr:y>
    </cdr:to>
    <cdr:sp macro="" textlink="">
      <cdr:nvSpPr>
        <cdr:cNvPr id="2" name="y1"/>
        <cdr:cNvSpPr txBox="1"/>
      </cdr:nvSpPr>
      <cdr:spPr>
        <a:xfrm xmlns:a="http://schemas.openxmlformats.org/drawingml/2006/main">
          <a:off x="241300" y="622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d.</a:t>
          </a:r>
        </a:p>
      </cdr:txBody>
    </cdr:sp>
  </cdr:relSizeAnchor>
  <cdr:relSizeAnchor xmlns:cdr="http://schemas.openxmlformats.org/drawingml/2006/chartDrawing">
    <cdr:from>
      <cdr:x>0.08056</cdr:x>
      <cdr:y>0.22685</cdr:y>
    </cdr:from>
    <cdr:to>
      <cdr:x>0.30278</cdr:x>
      <cdr:y>0.38889</cdr:y>
    </cdr:to>
    <cdr:sp macro="" textlink="">
      <cdr:nvSpPr>
        <cdr:cNvPr id="3" name="yt1"/>
        <cdr:cNvSpPr txBox="1"/>
      </cdr:nvSpPr>
      <cdr:spPr>
        <a:xfrm xmlns:a="http://schemas.openxmlformats.org/drawingml/2006/main">
          <a:off x="368300" y="622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Teaching resources (e.g., lesson plans, handouts) to support sexual health education instruction</a:t>
          </a:r>
        </a:p>
      </cdr:txBody>
    </cdr:sp>
  </cdr:relSizeAnchor>
  <cdr:relSizeAnchor xmlns:cdr="http://schemas.openxmlformats.org/drawingml/2006/chartDrawing">
    <cdr:from>
      <cdr:x>0.05278</cdr:x>
      <cdr:y>0.45833</cdr:y>
    </cdr:from>
    <cdr:to>
      <cdr:x>0.08056</cdr:x>
      <cdr:y>0.62037</cdr:y>
    </cdr:to>
    <cdr:sp macro="" textlink="">
      <cdr:nvSpPr>
        <cdr:cNvPr id="4" name="y2"/>
        <cdr:cNvSpPr txBox="1"/>
      </cdr:nvSpPr>
      <cdr:spPr>
        <a:xfrm xmlns:a="http://schemas.openxmlformats.org/drawingml/2006/main">
          <a:off x="241300" y="12573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e.</a:t>
          </a:r>
        </a:p>
      </cdr:txBody>
    </cdr:sp>
  </cdr:relSizeAnchor>
  <cdr:relSizeAnchor xmlns:cdr="http://schemas.openxmlformats.org/drawingml/2006/chartDrawing">
    <cdr:from>
      <cdr:x>0.08056</cdr:x>
      <cdr:y>0.45833</cdr:y>
    </cdr:from>
    <cdr:to>
      <cdr:x>0.30278</cdr:x>
      <cdr:y>0.62037</cdr:y>
    </cdr:to>
    <cdr:sp macro="" textlink="">
      <cdr:nvSpPr>
        <cdr:cNvPr id="5" name="yt2"/>
        <cdr:cNvSpPr txBox="1"/>
      </cdr:nvSpPr>
      <cdr:spPr>
        <a:xfrm xmlns:a="http://schemas.openxmlformats.org/drawingml/2006/main">
          <a:off x="368300" y="12573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Strategies that are age-appropriate, relevant, and actively engage students in learning</a:t>
          </a:r>
        </a:p>
      </cdr:txBody>
    </cdr:sp>
  </cdr:relSizeAnchor>
  <cdr:relSizeAnchor xmlns:cdr="http://schemas.openxmlformats.org/drawingml/2006/chartDrawing">
    <cdr:from>
      <cdr:x>0.05278</cdr:x>
      <cdr:y>0.67593</cdr:y>
    </cdr:from>
    <cdr:to>
      <cdr:x>0.08056</cdr:x>
      <cdr:y>0.83796</cdr:y>
    </cdr:to>
    <cdr:sp macro="" textlink="">
      <cdr:nvSpPr>
        <cdr:cNvPr id="6" name="y3"/>
        <cdr:cNvSpPr txBox="1"/>
      </cdr:nvSpPr>
      <cdr:spPr>
        <a:xfrm xmlns:a="http://schemas.openxmlformats.org/drawingml/2006/main">
          <a:off x="241300" y="1854200"/>
          <a:ext cx="127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f.</a:t>
          </a:r>
        </a:p>
      </cdr:txBody>
    </cdr:sp>
  </cdr:relSizeAnchor>
  <cdr:relSizeAnchor xmlns:cdr="http://schemas.openxmlformats.org/drawingml/2006/chartDrawing">
    <cdr:from>
      <cdr:x>0.08056</cdr:x>
      <cdr:y>0.67593</cdr:y>
    </cdr:from>
    <cdr:to>
      <cdr:x>0.30278</cdr:x>
      <cdr:y>0.83796</cdr:y>
    </cdr:to>
    <cdr:sp macro="" textlink="">
      <cdr:nvSpPr>
        <cdr:cNvPr id="7" name="yt3"/>
        <cdr:cNvSpPr txBox="1"/>
      </cdr:nvSpPr>
      <cdr:spPr>
        <a:xfrm xmlns:a="http://schemas.openxmlformats.org/drawingml/2006/main">
          <a:off x="368300" y="1854200"/>
          <a:ext cx="1016000" cy="444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900">
              <a:latin typeface="Times New Roman" panose="02020603050405020304" pitchFamily="18" charset="0"/>
            </a:rPr>
            <a:t>Methods to assess student knowledge and skills related to sexual health education</a:t>
          </a:r>
        </a:p>
      </cdr:txBody>
    </cdr:sp>
  </cdr:relSizeAnchor>
  <cdr:relSizeAnchor xmlns:cdr="http://schemas.openxmlformats.org/drawingml/2006/chartDrawing">
    <cdr:from>
      <cdr:x>0.02052</cdr:x>
      <cdr:y>0.02826</cdr:y>
    </cdr:from>
    <cdr:to>
      <cdr:x>0.07182</cdr:x>
      <cdr:y>0.12919</cdr:y>
    </cdr:to>
    <cdr:sp macro="" textlink="">
      <cdr:nvSpPr>
        <cdr:cNvPr id="8" name="PageQ"/>
        <cdr:cNvSpPr txBox="1"/>
      </cdr:nvSpPr>
      <cdr:spPr>
        <a:xfrm xmlns:a="http://schemas.openxmlformats.org/drawingml/2006/main">
          <a:off x="177800" y="177800"/>
          <a:ext cx="444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5.</a:t>
          </a:r>
        </a:p>
      </cdr:txBody>
    </cdr:sp>
  </cdr:relSizeAnchor>
  <cdr:relSizeAnchor xmlns:cdr="http://schemas.openxmlformats.org/drawingml/2006/chartDrawing">
    <cdr:from>
      <cdr:x>0.07182</cdr:x>
      <cdr:y>0.02826</cdr:y>
    </cdr:from>
    <cdr:to>
      <cdr:x>0.97327</cdr:x>
      <cdr:y>0.12919</cdr:y>
    </cdr:to>
    <cdr:sp macro="" textlink="">
      <cdr:nvSpPr>
        <cdr:cNvPr id="9" name="PageTitle"/>
        <cdr:cNvSpPr txBox="1"/>
      </cdr:nvSpPr>
      <cdr:spPr>
        <a:xfrm xmlns:a="http://schemas.openxmlformats.org/drawingml/2006/main">
          <a:off x="622300" y="177800"/>
          <a:ext cx="7810500" cy="635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Percentage of schools in which those who teach sexual health education are provided with each of the following materials.*</a:t>
          </a:r>
        </a:p>
      </cdr:txBody>
    </cdr:sp>
  </cdr:relSizeAnchor>
  <cdr:relSizeAnchor xmlns:cdr="http://schemas.openxmlformats.org/drawingml/2006/chartDrawing">
    <cdr:from>
      <cdr:x>0.02052</cdr:x>
      <cdr:y>0.91644</cdr:y>
    </cdr:from>
    <cdr:to>
      <cdr:x>0.97327</cdr:x>
      <cdr:y>0.99718</cdr:y>
    </cdr:to>
    <cdr:sp macro="" textlink="">
      <cdr:nvSpPr>
        <cdr:cNvPr id="10" name="Footnote"/>
        <cdr:cNvSpPr txBox="1"/>
      </cdr:nvSpPr>
      <cdr:spPr>
        <a:xfrm xmlns:a="http://schemas.openxmlformats.org/drawingml/2006/main">
          <a:off x="177800" y="5765800"/>
          <a:ext cx="8255000" cy="50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*Among schools that teach sexual health education.</a:t>
          </a:r>
        </a:p>
      </cdr:txBody>
    </cdr:sp>
  </cdr:relSizeAnchor>
  <cdr:relSizeAnchor xmlns:cdr="http://schemas.openxmlformats.org/drawingml/2006/chartDrawing">
    <cdr:from>
      <cdr:x>0.89007</cdr:x>
      <cdr:y>0.95963</cdr:y>
    </cdr:from>
    <cdr:to>
      <cdr:x>1</cdr:x>
      <cdr:y>1</cdr:y>
    </cdr:to>
    <cdr:sp macro="" textlink="">
      <cdr:nvSpPr>
        <cdr:cNvPr id="11" name="PageNum"/>
        <cdr:cNvSpPr txBox="1"/>
      </cdr:nvSpPr>
      <cdr:spPr>
        <a:xfrm xmlns:a="http://schemas.openxmlformats.org/drawingml/2006/main">
          <a:off x="7797800" y="6273800"/>
          <a:ext cx="952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Page 9 of 78</a:t>
          </a:r>
        </a:p>
      </cdr:txBody>
    </cdr:sp>
  </cdr:relSizeAnchor>
  <cdr:relSizeAnchor xmlns:cdr="http://schemas.openxmlformats.org/drawingml/2006/chartDrawing">
    <cdr:from>
      <cdr:x>0.02051</cdr:x>
      <cdr:y>0.9597</cdr:y>
    </cdr:from>
    <cdr:to>
      <cdr:x>0.97992</cdr:x>
      <cdr:y>1</cdr:y>
    </cdr:to>
    <cdr:sp macro="" textlink="">
      <cdr:nvSpPr>
        <cdr:cNvPr id="14" name="NAfootnote"/>
        <cdr:cNvSpPr txBox="1"/>
      </cdr:nvSpPr>
      <cdr:spPr>
        <a:xfrm xmlns:a="http://schemas.openxmlformats.org/drawingml/2006/main">
          <a:off x="177800" y="6273800"/>
          <a:ext cx="8318500" cy="254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lIns="0" tIns="0" rIns="0" bIns="0" rtlCol="0"/>
        <a:lstStyle xmlns:a="http://schemas.openxmlformats.org/drawingml/2006/main"/>
        <a:p xmlns:a="http://schemas.openxmlformats.org/drawingml/2006/main">
          <a:r>
            <a:rPr lang="en-US" sz="1000">
              <a:latin typeface="Times New Roman" panose="02020603050405020304" pitchFamily="18" charset="0"/>
            </a:rPr>
            <a:t>NA = Not available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5A49-73CD-49F2-9FB7-15D0FBEBB50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D2DB-B5AB-422F-BD3D-0A879CB27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38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5A49-73CD-49F2-9FB7-15D0FBEBB50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D2DB-B5AB-422F-BD3D-0A879CB27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5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5A49-73CD-49F2-9FB7-15D0FBEBB50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D2DB-B5AB-422F-BD3D-0A879CB27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20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5A49-73CD-49F2-9FB7-15D0FBEBB50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D2DB-B5AB-422F-BD3D-0A879CB27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0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5A49-73CD-49F2-9FB7-15D0FBEBB50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D2DB-B5AB-422F-BD3D-0A879CB27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5A49-73CD-49F2-9FB7-15D0FBEBB50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D2DB-B5AB-422F-BD3D-0A879CB27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20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5A49-73CD-49F2-9FB7-15D0FBEBB50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D2DB-B5AB-422F-BD3D-0A879CB27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1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5A49-73CD-49F2-9FB7-15D0FBEBB50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D2DB-B5AB-422F-BD3D-0A879CB27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17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5A49-73CD-49F2-9FB7-15D0FBEBB50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D2DB-B5AB-422F-BD3D-0A879CB27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9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5A49-73CD-49F2-9FB7-15D0FBEBB50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D2DB-B5AB-422F-BD3D-0A879CB27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941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65A49-73CD-49F2-9FB7-15D0FBEBB50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D2DB-B5AB-422F-BD3D-0A879CB27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65A49-73CD-49F2-9FB7-15D0FBEBB504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AD2DB-B5AB-422F-BD3D-0A879CB27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6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7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8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0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1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2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3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4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5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6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7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9023235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025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96570836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506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45356538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587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7381834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458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55651125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886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0629054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1294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69304581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6123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4934461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61965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33159837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2580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9659973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6081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2668987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482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6307889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1048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96416397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050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318362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8649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4980800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60860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18416007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7853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1130042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53153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43021084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92778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17898134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98828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4517155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41548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0942900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82643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3405710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12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4464220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756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2410832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82702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7424152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33893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7920171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02065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1830468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6044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3298555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5555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4688056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14793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76848047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8646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53859554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8383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7875263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3964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49586807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125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81218964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45976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1393228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230953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83992567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42110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95775129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36727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9232851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74573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72928081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43018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76258117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3931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37295704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26007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4217033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53177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10410847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20863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77677826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05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4729283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36034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6307890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52379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11754927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5114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2695119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05976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65260087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192069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66476392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21103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55702026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9116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77287472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70031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98894881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97315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43196981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8422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7220208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968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4150480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00017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57139821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012546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671005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129959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2869021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50272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6378207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858576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30308899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567223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1552638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501863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960122287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29984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90051414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284177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3238517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140636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7759485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3227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29097645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237319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8807749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54116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26486360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89115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1856189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354821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331800033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799062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52565932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327141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95276166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778793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017237571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740660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33477574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8671251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875845855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1278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410834468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2900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16524295"/>
              </p:ext>
            </p:extLst>
          </p:nvPr>
        </p:nvGraphicFramePr>
        <p:xfrm>
          <a:off x="254000" y="1270000"/>
          <a:ext cx="8572500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4000" y="317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solidFill>
                  <a:srgbClr val="604A7B"/>
                </a:solidFill>
                <a:latin typeface="Arial" panose="020B0604020202020204" pitchFamily="34" charset="0"/>
              </a:rPr>
              <a:t>NEW HAMPSHIRE</a:t>
            </a:r>
            <a:endParaRPr lang="en-US" sz="1100" b="1">
              <a:solidFill>
                <a:srgbClr val="604A7B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4000" y="5715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2022 School Health Profiles Report</a:t>
            </a:r>
            <a:endParaRPr lang="en-US" sz="1100" b="1"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000" y="762000"/>
            <a:ext cx="8572500" cy="261610"/>
          </a:xfrm>
          <a:prstGeom prst="rect">
            <a:avLst/>
          </a:prstGeom>
          <a:noFill/>
        </p:spPr>
        <p:txBody>
          <a:bodyPr vert="horz" wrap="square" rtlCol="0" anchorCtr="1">
            <a:spAutoFit/>
          </a:bodyPr>
          <a:lstStyle/>
          <a:p>
            <a:r>
              <a:rPr lang="en-US" sz="1100" b="1" smtClean="0">
                <a:latin typeface="Arial" panose="020B0604020202020204" pitchFamily="34" charset="0"/>
              </a:rPr>
              <a:t>Weighted Lead Health Education Teacher Survey Results</a:t>
            </a:r>
            <a:endParaRPr lang="en-US" sz="1100" b="1">
              <a:latin typeface="Arial" panose="020B060402020202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06400" y="1143000"/>
            <a:ext cx="8356600" cy="0"/>
          </a:xfrm>
          <a:prstGeom prst="line">
            <a:avLst/>
          </a:prstGeom>
          <a:ln w="19050">
            <a:solidFill>
              <a:srgbClr val="604A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533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8360</Words>
  <Application>Microsoft Office PowerPoint</Application>
  <PresentationFormat>Overhead</PresentationFormat>
  <Paragraphs>1545</Paragraphs>
  <Slides>78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8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Westat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Chung</dc:creator>
  <cp:lastModifiedBy>Jo Chung</cp:lastModifiedBy>
  <cp:revision>1</cp:revision>
  <dcterms:created xsi:type="dcterms:W3CDTF">2023-02-18T00:04:13Z</dcterms:created>
  <dcterms:modified xsi:type="dcterms:W3CDTF">2023-02-18T00:05:29Z</dcterms:modified>
</cp:coreProperties>
</file>