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6ECD-AD56-BD9B-4B66-3375A214F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C748C-884E-9D80-751F-15D49735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4D984-E4AF-5E00-B542-2B5E617A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D4556-ED12-BFA2-ED83-05EBC90D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6468F-564C-46E6-2709-2761126A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A306-9085-6E53-1E10-B0705356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D6B0A-9D69-639A-D0B3-D022EEB44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5DB39-1D67-3E1F-1606-3AD34A7A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3A9D-7FF8-30F1-2E77-9123FD3B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7AC74-1370-0A2D-D597-EC02534E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8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36478-A369-B97B-AEC0-DACDD1B4E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DAC77-ED49-53F1-7AC6-183FF809D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A6C11-BB55-CD2A-D357-83F5BF44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16868-7F2B-71A9-B01C-3811BF04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75F12-AFD6-5CA1-B3F3-C38B347A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3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C0F6-3CBF-63F8-2B80-72D3140A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C703-D6B1-4D69-6AF3-E65395BAE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B77FF-23B1-3B33-5000-1BD24690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811E8-3FA9-AA8A-2C01-E8B284D0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9D4E3-7157-1A83-A3E9-65EEECA9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2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898D-9E59-604D-59A3-AC96E22F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4FBD3-5982-4A9F-4B14-0366FFBE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B1FC0-89D8-46D8-F4CA-A5C88AF9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D0467-B3FD-5D15-FD90-07BE8BC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ADB0-E334-4FF6-E704-6FD3392F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8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ED65-8E14-77F2-A8DF-11ED0D8F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4AEE0-2F02-3C48-1460-3B08552D7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56B20-D924-30F7-49A3-8B8E9D0FD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B2080-E367-FAE7-215B-A4C9D47F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1B405-FC11-004F-288C-B19CD73B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D3B70-2065-6938-7C87-917F28EC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0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5E8B-ADC1-4F4A-998B-F2B8F9CB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B147E-AF0B-0D5B-336F-E3AE71E3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9CD61-A900-4DE6-B92B-374B8B478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53B7D-3BFA-46EE-DF20-7F52635D7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D9DD8-311F-91C2-3100-EBD94FEDD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12B210-5F5D-43A7-474B-F02A684E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D335C8-0AD0-AC89-07EC-CE8227EC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1D5C4-4207-57FF-C833-5BEC7A2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8A86-607B-221F-9712-23BD51F7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F016C-63F9-C8C9-08F2-CA918430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DF80F-97EA-AE8C-ABAA-3B67F512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BDF39-DEEE-B0E5-E7CB-63700848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2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6D5A3-6148-9C39-7711-25D3EAF8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480A9-9D0E-BEA0-5923-2E1D96DF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0ECFD-D638-211D-B2DA-7F662D8A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8052-2F22-42BE-B03E-8F6984C1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AF5C-F0FD-443B-8586-78BE7E670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76707-2231-0207-AE8A-65943BCE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F4D4E-2143-7534-B0EA-E3C63C9F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B363B-3214-88FC-7C5B-F78A0642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EA0B8-4446-639B-0B79-F710E7DA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1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8D2E-4384-BD19-905F-0A997B55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D0B1D-3B41-65E0-2954-4F368142B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8C838-6467-DFE9-6A6F-C2D1618A6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E7B4D-65E3-7ECA-A1E7-D1ED3A06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758EC-BFB1-CBEC-DCD3-DD14FC51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9006F-C39A-02BE-F15E-ED0F043E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FEDD3-2834-D106-E073-30F5AC23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AE3B8-45CA-88BD-921B-E099F18F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F960B-46F5-4F18-3FDB-B2E64C86F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A903-0E89-47F8-B0E1-D12B9EBB53A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20BE-B403-DEAB-8F11-6EBB58784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E0F86-C2C5-0BF6-A96E-8CE57C39B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E8AB-A0B3-4316-8C69-25E2C7B7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4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nh.gov/who-we-are/division-of-learner-support/bureau-of-instructional-support/title-i-part-a" TargetMode="External"/><Relationship Id="rId2" Type="http://schemas.openxmlformats.org/officeDocument/2006/relationships/hyperlink" Target="https://www.education.nh.gov/who-we-are/division-of-educator-and-analyticresources/bureau-of-education-statistics/free-and-reduced-lunch-eligibil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nh.gov/who-we-are/division-of-educator-and-analyticresources/bureau-of-education-statistics/data-repor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nh.gov/who-we-are/division-of-learner-support/bureau-of-instructional-support/integrated-programs" TargetMode="External"/><Relationship Id="rId2" Type="http://schemas.openxmlformats.org/officeDocument/2006/relationships/hyperlink" Target="https://oese.ed.gov/offices/office-of-formula-grants/school-support-and-accountabil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y.doe.nh.gov/myNHDOE/Login/Login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7FE7F-39B2-AD11-4AE1-AE8DFD039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en-US" sz="6600"/>
              <a:t>Title I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DCD44-3305-91C7-0D0C-21A3E4A9B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en-US"/>
              <a:t>An Overview and How to Access Funds within the Grants Management System</a:t>
            </a:r>
            <a:endParaRPr lang="en-US" dirty="0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68B4F97B-EF8A-7935-3958-7EA3FA9D1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997" y="591670"/>
            <a:ext cx="4813409" cy="2742004"/>
          </a:xfrm>
          <a:prstGeom prst="rect">
            <a:avLst/>
          </a:prstGeom>
        </p:spPr>
      </p:pic>
      <p:sp>
        <p:nvSpPr>
          <p:cNvPr id="25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4F1C5-1B98-DB11-8E32-8342DDF034CB}"/>
              </a:ext>
            </a:extLst>
          </p:cNvPr>
          <p:cNvSpPr txBox="1"/>
          <p:nvPr/>
        </p:nvSpPr>
        <p:spPr>
          <a:xfrm>
            <a:off x="10239375" y="6156841"/>
            <a:ext cx="275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4176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F596-27F4-E022-A902-87504B4E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Components Needed for a Substantially Approved Start 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E9A67-62C7-923D-7228-0FCF032A7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250" y="1825625"/>
            <a:ext cx="554355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Required Documents for Title I Grant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 Assurances sent to NHED Bureau of Federal Compliance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Program Assurances, GEPA and Equitable Services Documents are attached to the LEA Homepage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Detailed Application within GMS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 Title I, Part A Plan Annual Review Affirmation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5B32E8-EA88-9855-63DB-FCEAB9D81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Required Set Aside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Equitable services (if applicable)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Homeless Set-Aside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 Engagement Set-Aside of  1% of total allocation for grant amounts of $500,000 or more</a:t>
            </a:r>
          </a:p>
        </p:txBody>
      </p:sp>
    </p:spTree>
    <p:extLst>
      <p:ext uri="{BB962C8B-B14F-4D97-AF65-F5344CB8AC3E}">
        <p14:creationId xmlns:p14="http://schemas.microsoft.com/office/powerpoint/2010/main" val="2899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F1B1F-065E-BF73-3730-0BBB711D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Equitable Services—Private Schools and Title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D4DF-A878-8663-1E7B-F29DE3BF7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there are private schools in your district, they are entitled to receive services funded by Title I if they meet the eligibility requirements.</a:t>
            </a:r>
          </a:p>
          <a:p>
            <a:pPr marL="0" indent="0">
              <a:buNone/>
            </a:pPr>
            <a:r>
              <a:rPr lang="en-US" dirty="0"/>
              <a:t>LEAs must contact all private schools within their district and submit to the NHED all required forms signed by authorized individuals at both the district and the private school. </a:t>
            </a:r>
          </a:p>
          <a:p>
            <a:pPr marL="0" indent="0">
              <a:buNone/>
            </a:pPr>
            <a:r>
              <a:rPr lang="en-US" dirty="0"/>
              <a:t>LEAs are only required to consult with Private Schools that serve a similar age range. </a:t>
            </a:r>
          </a:p>
          <a:p>
            <a:pPr marL="0" indent="0">
              <a:buNone/>
            </a:pPr>
            <a:r>
              <a:rPr lang="en-US" dirty="0"/>
              <a:t>Private schools outside of districts may contact districts to request information about services for students from that district.</a:t>
            </a:r>
          </a:p>
        </p:txBody>
      </p:sp>
    </p:spTree>
    <p:extLst>
      <p:ext uri="{BB962C8B-B14F-4D97-AF65-F5344CB8AC3E}">
        <p14:creationId xmlns:p14="http://schemas.microsoft.com/office/powerpoint/2010/main" val="300277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F30F-D7A7-D4E6-70C2-D1FB30F7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Calculating Equitable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992B-BD40-FD14-4DF4-C57CDB7AE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Districts will need the following to complete the calculation in the grant management system: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number of Free &amp; Reduced Students from the public school using the data reports found on the </a:t>
            </a:r>
            <a:r>
              <a:rPr lang="en-US" dirty="0">
                <a:hlinkClick r:id="rId2"/>
              </a:rPr>
              <a:t>NHED website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number of eligible students identified from each private school who’s sending public school attendance area receives Title I funding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Equitable Services calculator and guidance can be found on </a:t>
            </a:r>
            <a:r>
              <a:rPr lang="en-US" dirty="0">
                <a:hlinkClick r:id="rId3"/>
              </a:rPr>
              <a:t>NHED’s website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791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0FE8-8467-B172-DA57-00FA6A4D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McKinney-Vento Homeless Set-aside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89A19-4423-24DB-53C4-2BBAEB03C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Each LEA must reserve funds as necessary to provide services to homeless children who are attending elementary, middle, or high schools that are not Title I, Part A schools [20 U.S.C. § 6313(c)(3) (A)], as well as to provide services that remove barriers to education for students experiencing homelessness in Title IA schools. </a:t>
            </a:r>
          </a:p>
          <a:p>
            <a:pPr marL="0" indent="0">
              <a:buNone/>
            </a:pPr>
            <a:r>
              <a:rPr lang="en-US" dirty="0"/>
              <a:t>A meaningful consultation with the district Homeless Liaison is required to determine the services to be provided and the allocation amount. The set-aside must be necessary and reasonable. </a:t>
            </a:r>
          </a:p>
          <a:p>
            <a:pPr marL="0" indent="0">
              <a:buNone/>
            </a:pPr>
            <a:r>
              <a:rPr lang="en-US" dirty="0"/>
              <a:t>Funds cannot be withdrawn from the activity once set-aside. The District set-aside activity should be aligned to the district and connected to the homeless priority. The Transportation Homeless set-aside is for the amount in excess of what the district is required to provide per pupil to transport students to and from school. This should appear in a separate activity.</a:t>
            </a:r>
          </a:p>
        </p:txBody>
      </p:sp>
    </p:spTree>
    <p:extLst>
      <p:ext uri="{BB962C8B-B14F-4D97-AF65-F5344CB8AC3E}">
        <p14:creationId xmlns:p14="http://schemas.microsoft.com/office/powerpoint/2010/main" val="4018276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5643-22DB-9D96-1D34-DDBE4438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Family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AF831-0B9D-2920-D1AA-2EE023748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LEAs who receive allocations greater than $500,000 must reserve 1% of total allocation for family engagement. </a:t>
            </a:r>
          </a:p>
          <a:p>
            <a:pPr marL="0" indent="0">
              <a:buNone/>
            </a:pPr>
            <a:r>
              <a:rPr lang="en-US" dirty="0"/>
              <a:t>All family engagement expenses should be included in one activity and aligned to the district as this is a district set-aside. </a:t>
            </a:r>
          </a:p>
        </p:txBody>
      </p:sp>
    </p:spTree>
    <p:extLst>
      <p:ext uri="{BB962C8B-B14F-4D97-AF65-F5344CB8AC3E}">
        <p14:creationId xmlns:p14="http://schemas.microsoft.com/office/powerpoint/2010/main" val="70737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C20A-3D61-6F6C-FCF8-982DAF7A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Title I Grant Components in 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3BEF-CFAC-C0DF-D42B-913E086A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Project Information: </a:t>
            </a:r>
          </a:p>
          <a:p>
            <a:r>
              <a:rPr lang="en-US" dirty="0"/>
              <a:t>Attachments: Sole Source Approvals, notes, snap shots, plans </a:t>
            </a:r>
          </a:p>
          <a:p>
            <a:r>
              <a:rPr lang="en-US" dirty="0"/>
              <a:t>Take Snapshot: districts may take a snapshot of the grant at any time </a:t>
            </a:r>
          </a:p>
          <a:p>
            <a:r>
              <a:rPr lang="en-US" dirty="0"/>
              <a:t>Status History: Communication log to be reviewed at any time to see the status of the grant changes </a:t>
            </a:r>
          </a:p>
          <a:p>
            <a:pPr marL="0" indent="0">
              <a:buNone/>
            </a:pPr>
            <a:r>
              <a:rPr lang="en-US" b="1" u="sng" dirty="0"/>
              <a:t>Contact Information: </a:t>
            </a:r>
            <a:r>
              <a:rPr lang="en-US" dirty="0"/>
              <a:t>Includes the start date/end date of the grant and contact information. This section must be completed first to access other sections of the grant. </a:t>
            </a:r>
          </a:p>
          <a:p>
            <a:pPr marL="0" indent="0">
              <a:buNone/>
            </a:pPr>
            <a:r>
              <a:rPr lang="en-US" b="1" u="sng" dirty="0"/>
              <a:t>Detailed Application: </a:t>
            </a:r>
            <a:r>
              <a:rPr lang="en-US" dirty="0"/>
              <a:t>see slide 16 for details </a:t>
            </a:r>
          </a:p>
          <a:p>
            <a:pPr marL="0" indent="0">
              <a:buNone/>
            </a:pPr>
            <a:r>
              <a:rPr lang="en-US" b="1" u="sng" dirty="0"/>
              <a:t>Activities: </a:t>
            </a:r>
            <a:r>
              <a:rPr lang="en-US" dirty="0"/>
              <a:t>additional information on slides 17-19 </a:t>
            </a:r>
          </a:p>
          <a:p>
            <a:pPr marL="0" indent="0">
              <a:buNone/>
            </a:pPr>
            <a:r>
              <a:rPr lang="en-US" b="1" u="sng" dirty="0"/>
              <a:t>Reporting: </a:t>
            </a:r>
            <a:r>
              <a:rPr lang="en-US" dirty="0"/>
              <a:t>Reports should be filed for every month the grant is open even if there are no expenses. Expenses should be reported for the month they are paid. </a:t>
            </a:r>
          </a:p>
          <a:p>
            <a:pPr marL="0" indent="0">
              <a:buNone/>
            </a:pPr>
            <a:r>
              <a:rPr lang="en-US" b="1" u="sng" dirty="0"/>
              <a:t>Create GAN: </a:t>
            </a:r>
            <a:r>
              <a:rPr lang="en-US" dirty="0"/>
              <a:t>This is completed by the NHDOE upon final approval of the grant</a:t>
            </a:r>
          </a:p>
        </p:txBody>
      </p:sp>
    </p:spTree>
    <p:extLst>
      <p:ext uri="{BB962C8B-B14F-4D97-AF65-F5344CB8AC3E}">
        <p14:creationId xmlns:p14="http://schemas.microsoft.com/office/powerpoint/2010/main" val="2900901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FED02-A7AF-3611-2C34-6F5C02E2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Components of the Detailed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4F0B1-E5F8-65AD-50F0-BE5DBF71A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Title I Schools: </a:t>
            </a:r>
            <a:r>
              <a:rPr lang="en-US" dirty="0"/>
              <a:t>Add all Title I schools and provide the requested information </a:t>
            </a:r>
          </a:p>
          <a:p>
            <a:pPr marL="0" indent="0">
              <a:buNone/>
            </a:pPr>
            <a:r>
              <a:rPr lang="en-US" b="1" u="sng" dirty="0"/>
              <a:t>Private Schools: </a:t>
            </a:r>
            <a:r>
              <a:rPr lang="en-US" dirty="0"/>
              <a:t>Add all private schools even if they declined funds </a:t>
            </a:r>
          </a:p>
          <a:p>
            <a:pPr marL="0" indent="0">
              <a:buNone/>
            </a:pPr>
            <a:r>
              <a:rPr lang="en-US" b="1" u="sng" dirty="0"/>
              <a:t>Distribution of Funds: </a:t>
            </a:r>
            <a:r>
              <a:rPr lang="en-US" dirty="0"/>
              <a:t>Rank order is based on free and reduced numbers from the previous school year in each respective school using the data reports found on the </a:t>
            </a:r>
            <a:r>
              <a:rPr lang="en-US" dirty="0">
                <a:hlinkClick r:id="rId2"/>
              </a:rPr>
              <a:t>NHED website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If the district has multiple schools within the same grade span, the school with the highest percent of low-income students should receive the highest per pupil expenditure amount. </a:t>
            </a:r>
          </a:p>
        </p:txBody>
      </p:sp>
    </p:spTree>
    <p:extLst>
      <p:ext uri="{BB962C8B-B14F-4D97-AF65-F5344CB8AC3E}">
        <p14:creationId xmlns:p14="http://schemas.microsoft.com/office/powerpoint/2010/main" val="1741496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AA2F-A0D3-AB22-3620-58B76E4C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Needs-based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70957-597D-4B74-412A-D931869E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Needs Assessment: </a:t>
            </a:r>
            <a:r>
              <a:rPr lang="en-US" dirty="0"/>
              <a:t>What need, as identified in the comprehensive needs assessment, does the expenditure address? </a:t>
            </a:r>
          </a:p>
          <a:p>
            <a:pPr marL="0" indent="0">
              <a:buNone/>
            </a:pPr>
            <a:r>
              <a:rPr lang="en-US" b="1" dirty="0"/>
              <a:t>Title I Plan: </a:t>
            </a:r>
            <a:r>
              <a:rPr lang="en-US" dirty="0"/>
              <a:t>Provide the description, as written in the Title I plan, of the program, activity or strategy that will be addressed by the expenditure requested. How would the program, activity or strategy be funded if the Title I, Part A funds are not available? </a:t>
            </a:r>
          </a:p>
          <a:p>
            <a:pPr marL="0" indent="0">
              <a:buNone/>
            </a:pPr>
            <a:r>
              <a:rPr lang="en-US" b="1" dirty="0"/>
              <a:t>Evaluation: </a:t>
            </a:r>
            <a:r>
              <a:rPr lang="en-US" dirty="0"/>
              <a:t>How will the expenditure be evaluated to measure a positive impact on student achievement?</a:t>
            </a:r>
          </a:p>
        </p:txBody>
      </p:sp>
    </p:spTree>
    <p:extLst>
      <p:ext uri="{BB962C8B-B14F-4D97-AF65-F5344CB8AC3E}">
        <p14:creationId xmlns:p14="http://schemas.microsoft.com/office/powerpoint/2010/main" val="1550404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91D-A954-50CE-D463-CFA0BF7E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Approvable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E22B-D23F-2FAC-2BE3-53DF08DC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Title IA Funding </a:t>
            </a:r>
          </a:p>
          <a:p>
            <a:r>
              <a:rPr lang="en-US" dirty="0"/>
              <a:t>Supplemental to State and local funding </a:t>
            </a:r>
          </a:p>
          <a:p>
            <a:pPr lvl="1"/>
            <a:r>
              <a:rPr lang="en-US" dirty="0"/>
              <a:t>Schools must receive their share of comparable State and local funding </a:t>
            </a:r>
          </a:p>
          <a:p>
            <a:pPr lvl="1"/>
            <a:r>
              <a:rPr lang="en-US" dirty="0"/>
              <a:t>Formal Written Methodology must be in place in for districts with multiple schools. </a:t>
            </a:r>
          </a:p>
          <a:p>
            <a:r>
              <a:rPr lang="en-US" dirty="0"/>
              <a:t>Costs must be necessary and reasonable </a:t>
            </a:r>
          </a:p>
          <a:p>
            <a:pPr marL="0" indent="0">
              <a:buNone/>
            </a:pPr>
            <a:r>
              <a:rPr lang="en-US" b="1" u="sng" dirty="0"/>
              <a:t>Procurement Procedures: </a:t>
            </a:r>
            <a:r>
              <a:rPr lang="en-US" dirty="0"/>
              <a:t>Goods or services that exceed $10,000 require a contract and must either go out to bid per the district policy or be approved by the NHED for Sole Source. </a:t>
            </a:r>
          </a:p>
        </p:txBody>
      </p:sp>
    </p:spTree>
    <p:extLst>
      <p:ext uri="{BB962C8B-B14F-4D97-AF65-F5344CB8AC3E}">
        <p14:creationId xmlns:p14="http://schemas.microsoft.com/office/powerpoint/2010/main" val="2120541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AAD5-B22F-24CF-1ADA-3487289D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Unallowable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712CB-BC58-CCD1-0401-BBBC28D6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that provide the basic educational program or are a District Responsibility </a:t>
            </a:r>
          </a:p>
          <a:p>
            <a:r>
              <a:rPr lang="en-US" dirty="0"/>
              <a:t>Gifts, souvenirs, memorabilia, promotional items, door prizes, movie tickets, gift certificates, passes to amusement parks, field trips without approval, etc. </a:t>
            </a:r>
          </a:p>
          <a:p>
            <a:r>
              <a:rPr lang="en-US" dirty="0"/>
              <a:t>Food- except for approved Family Engagement activities </a:t>
            </a:r>
          </a:p>
          <a:p>
            <a:r>
              <a:rPr lang="en-US" dirty="0"/>
              <a:t>Construction, remodeling or renovation of infrastructure </a:t>
            </a:r>
          </a:p>
          <a:p>
            <a:r>
              <a:rPr lang="en-US" dirty="0"/>
              <a:t>Fund-raising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12381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674A-5550-CE09-4CE7-50471BD3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2781"/>
            <a:ext cx="10693400" cy="671511"/>
          </a:xfrm>
        </p:spPr>
        <p:txBody>
          <a:bodyPr>
            <a:normAutofit fontScale="90000"/>
          </a:bodyPr>
          <a:lstStyle/>
          <a:p>
            <a:r>
              <a:rPr lang="en-US" dirty="0"/>
              <a:t>Title I </a:t>
            </a:r>
            <a:br>
              <a:rPr lang="en-US" dirty="0"/>
            </a:br>
            <a:r>
              <a:rPr lang="en-US" sz="4900" dirty="0"/>
              <a:t>SEC. 101. Improving the Academic Achievement of the Disadvantaged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00961-363E-3E70-F44B-C0C6299C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5352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SEC. 1001. STATEMENT OF PURPOSE. The purpose of this title is to ensure that all children have a fair, equal, and significant opportunity to obtain a high-quality education and reach, at a minimum, proficiency on challenging State academic achievement standards and state academic assessments.</a:t>
            </a:r>
          </a:p>
        </p:txBody>
      </p:sp>
    </p:spTree>
    <p:extLst>
      <p:ext uri="{BB962C8B-B14F-4D97-AF65-F5344CB8AC3E}">
        <p14:creationId xmlns:p14="http://schemas.microsoft.com/office/powerpoint/2010/main" val="132605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DD1D-41D9-98F6-36FB-FF79A96D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Grant 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E6A2-AEF2-D87B-150B-6EBDB6155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District</a:t>
            </a:r>
            <a:r>
              <a:rPr lang="en-US" dirty="0"/>
              <a:t> </a:t>
            </a:r>
          </a:p>
          <a:p>
            <a:r>
              <a:rPr lang="en-US" b="1" dirty="0"/>
              <a:t>Start/create </a:t>
            </a:r>
          </a:p>
          <a:p>
            <a:r>
              <a:rPr lang="en-US" b="1" dirty="0"/>
              <a:t>Submitted for local authorization </a:t>
            </a:r>
          </a:p>
          <a:p>
            <a:r>
              <a:rPr lang="en-US" b="1" dirty="0"/>
              <a:t>Submit to NHED for review </a:t>
            </a:r>
          </a:p>
          <a:p>
            <a:pPr marL="0" indent="0">
              <a:buNone/>
            </a:pPr>
            <a:r>
              <a:rPr lang="en-US" u="sng" dirty="0"/>
              <a:t>NHED </a:t>
            </a:r>
          </a:p>
          <a:p>
            <a:r>
              <a:rPr lang="en-US" b="1" dirty="0"/>
              <a:t>Substantially approved</a:t>
            </a:r>
            <a:r>
              <a:rPr lang="en-US" dirty="0"/>
              <a:t>: all requirements have been met and the start date is confirmed. The grant has been reviewed for program content. Districts may move forward with activities unless additional information is requested. </a:t>
            </a:r>
          </a:p>
          <a:p>
            <a:r>
              <a:rPr lang="en-US" b="1" dirty="0"/>
              <a:t>In review</a:t>
            </a:r>
            <a:r>
              <a:rPr lang="en-US" dirty="0"/>
              <a:t>: The NHED is reviewing the grant or has written a note in the status history </a:t>
            </a:r>
          </a:p>
          <a:p>
            <a:r>
              <a:rPr lang="en-US" b="1" dirty="0"/>
              <a:t>Returned</a:t>
            </a:r>
            <a:r>
              <a:rPr lang="en-US" dirty="0"/>
              <a:t>: the grants requires additional or updated information. Districts are now able to self-return grants by clicking on the blue status button at the top of the grant. </a:t>
            </a:r>
          </a:p>
          <a:p>
            <a:r>
              <a:rPr lang="en-US" b="1" dirty="0"/>
              <a:t>Approved</a:t>
            </a:r>
            <a:r>
              <a:rPr lang="en-US" dirty="0"/>
              <a:t>: the grant has been reviewed by the Federal Grants Accountant and a Title I consultant. Districts may be reimbursed for the activities. </a:t>
            </a:r>
          </a:p>
          <a:p>
            <a:pPr marL="0" indent="0">
              <a:buNone/>
            </a:pPr>
            <a:r>
              <a:rPr lang="en-US" dirty="0"/>
              <a:t>Please note this process could be repeated several times throughout the life of the grant</a:t>
            </a:r>
          </a:p>
        </p:txBody>
      </p:sp>
    </p:spTree>
    <p:extLst>
      <p:ext uri="{BB962C8B-B14F-4D97-AF65-F5344CB8AC3E}">
        <p14:creationId xmlns:p14="http://schemas.microsoft.com/office/powerpoint/2010/main" val="678930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CDEC-CC8E-A41E-01D6-16A13FA9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A5557-1EBE-4BEA-62CD-2A701DAF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USDOE/ESSA Laws, Regulations and Guidance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NHED </a:t>
            </a:r>
            <a:r>
              <a:rPr lang="en-US" i="0" dirty="0">
                <a:solidFill>
                  <a:srgbClr val="222222"/>
                </a:solidFill>
                <a:effectLst/>
                <a:latin typeface="proxima-nova"/>
                <a:hlinkClick r:id="rId3"/>
              </a:rPr>
              <a:t>Office of ESEA Title Programs </a:t>
            </a:r>
            <a:endParaRPr lang="en-US" i="0" dirty="0">
              <a:solidFill>
                <a:srgbClr val="222222"/>
              </a:solidFill>
              <a:effectLst/>
              <a:latin typeface="proxima-nova"/>
            </a:endParaRPr>
          </a:p>
          <a:p>
            <a:pPr marL="0" indent="0">
              <a:buNone/>
            </a:pPr>
            <a:r>
              <a:rPr lang="en-US" i="0" dirty="0">
                <a:solidFill>
                  <a:srgbClr val="222222"/>
                </a:solidFill>
                <a:effectLst/>
                <a:latin typeface="proxima-nova"/>
              </a:rPr>
              <a:t>Title I Grants Management Team</a:t>
            </a:r>
          </a:p>
          <a:p>
            <a:r>
              <a:rPr lang="en-US" dirty="0"/>
              <a:t>Christina Dotson: Christina.Dotson@doe.nh.gov </a:t>
            </a:r>
          </a:p>
          <a:p>
            <a:r>
              <a:rPr lang="en-US" dirty="0"/>
              <a:t>Melinda Pfaff: Melinda.M.Pfaff@doe.nh.gov</a:t>
            </a:r>
          </a:p>
          <a:p>
            <a:r>
              <a:rPr lang="en-US" dirty="0"/>
              <a:t>Kristine Braman: Kristine.Braman@doe.nh.gov</a:t>
            </a:r>
            <a:endParaRPr lang="en-US" i="0" dirty="0">
              <a:solidFill>
                <a:srgbClr val="222222"/>
              </a:solidFill>
              <a:effectLst/>
              <a:latin typeface="proxima-nova"/>
            </a:endParaRPr>
          </a:p>
          <a:p>
            <a:pPr marL="0" indent="0">
              <a:buNone/>
            </a:pPr>
            <a:endParaRPr lang="en-US" i="0" dirty="0">
              <a:solidFill>
                <a:srgbClr val="222222"/>
              </a:solidFill>
              <a:effectLst/>
              <a:latin typeface="proxima-nov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1B0CB-B255-C5D6-CCBC-1BDDEE95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D1E4-2839-C3F8-D90E-D58FE785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Title I Schools </a:t>
            </a:r>
          </a:p>
          <a:p>
            <a:r>
              <a:rPr lang="en-US" dirty="0"/>
              <a:t>Accessing Funds in GMS</a:t>
            </a:r>
          </a:p>
          <a:p>
            <a:r>
              <a:rPr lang="en-US" dirty="0"/>
              <a:t>Required Set-asides</a:t>
            </a:r>
          </a:p>
          <a:p>
            <a:r>
              <a:rPr lang="en-US" dirty="0"/>
              <a:t>Title I Grant Components within GMS</a:t>
            </a:r>
          </a:p>
          <a:p>
            <a:r>
              <a:rPr lang="en-US" dirty="0"/>
              <a:t>Activities </a:t>
            </a:r>
          </a:p>
          <a:p>
            <a:r>
              <a:rPr lang="en-US" dirty="0"/>
              <a:t>Grant Approval Process</a:t>
            </a:r>
          </a:p>
          <a:p>
            <a:r>
              <a:rPr lang="en-US" dirty="0"/>
              <a:t>Resources and Contact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0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5356-C4C3-D5D7-0FA1-2A2153F3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Title I Schools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F2B6-DE4B-6161-E007-08CF5BDD42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Targeted Assistance versus Schoolwide Programs</a:t>
            </a:r>
          </a:p>
        </p:txBody>
      </p:sp>
    </p:spTree>
    <p:extLst>
      <p:ext uri="{BB962C8B-B14F-4D97-AF65-F5344CB8AC3E}">
        <p14:creationId xmlns:p14="http://schemas.microsoft.com/office/powerpoint/2010/main" val="352639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06E9-D67E-E329-DE73-CE80D063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dirty="0"/>
              <a:t>Targeted Assistance (TAS)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F11E-A520-FD42-DC25-9E1CAE00C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4976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school that operates a targeted assistance model must use Title I funds to support specifically identified students. </a:t>
            </a:r>
          </a:p>
          <a:p>
            <a:pPr marL="0" indent="0">
              <a:buNone/>
            </a:pPr>
            <a:r>
              <a:rPr lang="en-US" dirty="0"/>
              <a:t>Targeted assistance schools must determine which students they will serve by identifying the students with the greatest need for assistance from among the following eligible groups: </a:t>
            </a:r>
          </a:p>
          <a:p>
            <a:pPr lvl="1"/>
            <a:r>
              <a:rPr lang="en-US" dirty="0"/>
              <a:t>Are failing, or at risk of failing, to meet state standards; </a:t>
            </a:r>
          </a:p>
          <a:p>
            <a:pPr lvl="1"/>
            <a:r>
              <a:rPr lang="en-US" dirty="0"/>
              <a:t>Participated in certain federally-funded preschool programs </a:t>
            </a:r>
          </a:p>
          <a:p>
            <a:pPr marL="457200" lvl="1" indent="0">
              <a:buNone/>
            </a:pPr>
            <a:r>
              <a:rPr lang="en-US" dirty="0"/>
              <a:t>   (such as Head Start); </a:t>
            </a:r>
          </a:p>
          <a:p>
            <a:pPr lvl="1"/>
            <a:r>
              <a:rPr lang="en-US" dirty="0"/>
              <a:t>Received services under the Migrant Education Program; </a:t>
            </a:r>
          </a:p>
          <a:p>
            <a:pPr lvl="1"/>
            <a:r>
              <a:rPr lang="en-US" dirty="0"/>
              <a:t>Are in a local institution for neglected or delinquent children or are attending a community day program; or </a:t>
            </a:r>
          </a:p>
          <a:p>
            <a:pPr lvl="1"/>
            <a:r>
              <a:rPr lang="en-US" dirty="0"/>
              <a:t>Are experiencing homelessness</a:t>
            </a:r>
          </a:p>
        </p:txBody>
      </p:sp>
    </p:spTree>
    <p:extLst>
      <p:ext uri="{BB962C8B-B14F-4D97-AF65-F5344CB8AC3E}">
        <p14:creationId xmlns:p14="http://schemas.microsoft.com/office/powerpoint/2010/main" val="367471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E2FFD-58DC-B7CE-666D-6D9EB2C4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Targeted Assistance (TAS)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BF593-D993-FDF8-EE17-87587E4D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Student Criteria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Multiple objective and educationally related criteria should be used for selecting students. For each criteria, a range of points should be attached and sorted from highest to lowest. </a:t>
            </a:r>
          </a:p>
          <a:p>
            <a:pPr marL="0" indent="0">
              <a:buNone/>
            </a:pPr>
            <a:r>
              <a:rPr lang="en-US" b="1" u="sng" dirty="0"/>
              <a:t>Rank Order </a:t>
            </a:r>
          </a:p>
          <a:p>
            <a:pPr marL="0" indent="0">
              <a:buNone/>
            </a:pPr>
            <a:r>
              <a:rPr lang="en-US" dirty="0"/>
              <a:t>LEAs must maintain rank-ordered lists of Title I students that record, from highest total selection criteria points to lowest, each student screened for targeted Title I assistance. Lists include selection score, indication of selection for service or not, and notation of any required services already provided (such as special education or English learner services).</a:t>
            </a:r>
          </a:p>
        </p:txBody>
      </p:sp>
    </p:spTree>
    <p:extLst>
      <p:ext uri="{BB962C8B-B14F-4D97-AF65-F5344CB8AC3E}">
        <p14:creationId xmlns:p14="http://schemas.microsoft.com/office/powerpoint/2010/main" val="158179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5CD0-2D1A-89D6-1484-86A9606B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Schoolwide Programs (SWP)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E6D48-7B70-5574-DAE7-ACCFF33C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Schoolwide Program is designed to improve academic achievement throughout the whole school so that </a:t>
            </a:r>
            <a:r>
              <a:rPr lang="en-US" i="1" dirty="0"/>
              <a:t>all</a:t>
            </a:r>
            <a:r>
              <a:rPr lang="en-US" dirty="0"/>
              <a:t> students, particularly the lowest-achieving students, and the historically underserved, demonstrate proficiency related to the State’s academic standards. </a:t>
            </a:r>
          </a:p>
          <a:p>
            <a:pPr marL="0" indent="0">
              <a:buNone/>
            </a:pPr>
            <a:r>
              <a:rPr lang="en-US" dirty="0"/>
              <a:t>All students and staff may participate in Title I funded activities, and the school may use Title I to support any reasonable activity designed to improve the school’s educational program so long as it is consistent with the school’s needs and plan. </a:t>
            </a:r>
          </a:p>
          <a:p>
            <a:pPr marL="0" indent="0">
              <a:buNone/>
            </a:pPr>
            <a:r>
              <a:rPr lang="en-US" dirty="0"/>
              <a:t>A SWP involves conducting a comprehensive needs assessment and creating a schoolwide plan with increased stakeholder involvement, including internal school administration and educators, and external families and community members. </a:t>
            </a:r>
          </a:p>
        </p:txBody>
      </p:sp>
    </p:spTree>
    <p:extLst>
      <p:ext uri="{BB962C8B-B14F-4D97-AF65-F5344CB8AC3E}">
        <p14:creationId xmlns:p14="http://schemas.microsoft.com/office/powerpoint/2010/main" val="1881087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5CD0-2D1A-89D6-1484-86A9606B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Schoolwide Programs (SWP)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E6D48-7B70-5574-DAE7-ACCFF33C6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25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Eligibility: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Must receive Title I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Must have a poverty rate of at least 40%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requirements of becoming a schoolwide school over a one-year period. Contact the Title I Office for additional information.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Conduct a comprehensive needs assessment and create a schoolwide plan.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Increased stakeholder involvement, including internal school administration and educators, and external families and community members.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teachers and instructional paraeducators must meet NH State Certification requirements or be working under an Alt 4 or Alt 5 plan approved by the NHDOE in the grade and content level in order to begin operating as a schoolwide school.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Must demonstrate that the school will provide effective, timely, additional assistance to students who experience difficulty in mastering the State’s academic achievement standards.</a:t>
            </a:r>
          </a:p>
        </p:txBody>
      </p:sp>
    </p:spTree>
    <p:extLst>
      <p:ext uri="{BB962C8B-B14F-4D97-AF65-F5344CB8AC3E}">
        <p14:creationId xmlns:p14="http://schemas.microsoft.com/office/powerpoint/2010/main" val="203726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5CD0-2D1A-89D6-1484-86A9606B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Accessing Title I Funds in the Grants Management System (GMS)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E6D48-7B70-5574-DAE7-ACCFF33C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managers should request permission from the districts i4see Coordinator to gain access to the grant. </a:t>
            </a:r>
          </a:p>
          <a:p>
            <a:r>
              <a:rPr lang="en-US" dirty="0"/>
              <a:t>Districts will need to repeat this process yearly for each grant </a:t>
            </a:r>
          </a:p>
          <a:p>
            <a:r>
              <a:rPr lang="en-US" dirty="0"/>
              <a:t>Log in to the </a:t>
            </a:r>
            <a:r>
              <a:rPr lang="en-US" dirty="0">
                <a:hlinkClick r:id="rId2"/>
              </a:rPr>
              <a:t>Grants Management System </a:t>
            </a:r>
            <a:r>
              <a:rPr lang="en-US" dirty="0"/>
              <a:t>and choose the Title I grant for the current year.</a:t>
            </a:r>
          </a:p>
        </p:txBody>
      </p:sp>
    </p:spTree>
    <p:extLst>
      <p:ext uri="{BB962C8B-B14F-4D97-AF65-F5344CB8AC3E}">
        <p14:creationId xmlns:p14="http://schemas.microsoft.com/office/powerpoint/2010/main" val="76455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1775</Words>
  <Application>Microsoft Office PowerPoint</Application>
  <PresentationFormat>Widescreen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proxima-nova</vt:lpstr>
      <vt:lpstr>Office Theme</vt:lpstr>
      <vt:lpstr>Title I 101</vt:lpstr>
      <vt:lpstr>Title I  SEC. 101. Improving the Academic Achievement of the Disadvantaged</vt:lpstr>
      <vt:lpstr>Table of Contents</vt:lpstr>
      <vt:lpstr>Types of Title I Schools </vt:lpstr>
      <vt:lpstr>Targeted Assistance (TAS)</vt:lpstr>
      <vt:lpstr>Targeted Assistance (TAS)</vt:lpstr>
      <vt:lpstr>Schoolwide Programs (SWP)</vt:lpstr>
      <vt:lpstr>Schoolwide Programs (SWP)</vt:lpstr>
      <vt:lpstr>Accessing Title I Funds in the Grants Management System (GMS)</vt:lpstr>
      <vt:lpstr>Components Needed for a Substantially Approved Start Date</vt:lpstr>
      <vt:lpstr>Equitable Services—Private Schools and Title I</vt:lpstr>
      <vt:lpstr>Calculating Equitable Services</vt:lpstr>
      <vt:lpstr>McKinney-Vento Homeless Set-aside</vt:lpstr>
      <vt:lpstr>Family Engagement</vt:lpstr>
      <vt:lpstr>Title I Grant Components in GMS</vt:lpstr>
      <vt:lpstr>Components of the Detailed Application</vt:lpstr>
      <vt:lpstr>Creating Needs-based Activities</vt:lpstr>
      <vt:lpstr>Approvable Activities</vt:lpstr>
      <vt:lpstr>Unallowable Activities</vt:lpstr>
      <vt:lpstr>Grant Approval Process</vt:lpstr>
      <vt:lpstr>Available Resources 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101</dc:title>
  <dc:creator>Pfaff, Melinda</dc:creator>
  <cp:lastModifiedBy>Braman, Kristine</cp:lastModifiedBy>
  <cp:revision>2</cp:revision>
  <dcterms:created xsi:type="dcterms:W3CDTF">2024-01-05T12:55:49Z</dcterms:created>
  <dcterms:modified xsi:type="dcterms:W3CDTF">2024-03-14T17:18:31Z</dcterms:modified>
</cp:coreProperties>
</file>