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3" autoAdjust="0"/>
    <p:restoredTop sz="94660"/>
  </p:normalViewPr>
  <p:slideViewPr>
    <p:cSldViewPr snapToGrid="0">
      <p:cViewPr varScale="1">
        <p:scale>
          <a:sx n="76" d="100"/>
          <a:sy n="76" d="100"/>
        </p:scale>
        <p:origin x="114"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10/31/2023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Charles.A.Lewis@doe.nh.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Charles.A.Lewis@doe.nh.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214A4-997B-4C95-951E-08E1B51B5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D3540-08D6-4FD1-9629-2F3D2366877E}"/>
              </a:ext>
            </a:extLst>
          </p:cNvPr>
          <p:cNvSpPr>
            <a:spLocks noGrp="1"/>
          </p:cNvSpPr>
          <p:nvPr>
            <p:ph type="ctrTitle"/>
          </p:nvPr>
        </p:nvSpPr>
        <p:spPr>
          <a:xfrm>
            <a:off x="684212" y="685799"/>
            <a:ext cx="6965285" cy="2971801"/>
          </a:xfrm>
        </p:spPr>
        <p:txBody>
          <a:bodyPr>
            <a:normAutofit/>
          </a:bodyPr>
          <a:lstStyle/>
          <a:p>
            <a:r>
              <a:rPr lang="en-US" dirty="0"/>
              <a:t>VRNH progressive Employment pilot 2022</a:t>
            </a:r>
          </a:p>
        </p:txBody>
      </p:sp>
      <p:sp>
        <p:nvSpPr>
          <p:cNvPr id="3" name="Subtitle 2">
            <a:extLst>
              <a:ext uri="{FF2B5EF4-FFF2-40B4-BE49-F238E27FC236}">
                <a16:creationId xmlns:a16="http://schemas.microsoft.com/office/drawing/2014/main" id="{EB7A9C92-4A29-4317-97C1-9DD8DD9E49C3}"/>
              </a:ext>
            </a:extLst>
          </p:cNvPr>
          <p:cNvSpPr>
            <a:spLocks noGrp="1"/>
          </p:cNvSpPr>
          <p:nvPr>
            <p:ph type="subTitle" idx="1"/>
          </p:nvPr>
        </p:nvSpPr>
        <p:spPr>
          <a:xfrm>
            <a:off x="684212" y="3843867"/>
            <a:ext cx="6400800" cy="1947333"/>
          </a:xfrm>
        </p:spPr>
        <p:txBody>
          <a:bodyPr>
            <a:normAutofit/>
          </a:bodyPr>
          <a:lstStyle/>
          <a:p>
            <a:r>
              <a:rPr lang="en-US" sz="2400" b="1" dirty="0"/>
              <a:t>CRP Program Menu of Services Review</a:t>
            </a:r>
          </a:p>
          <a:p>
            <a:r>
              <a:rPr lang="en-US" sz="2400" b="1" dirty="0"/>
              <a:t>June 10, 2022</a:t>
            </a:r>
          </a:p>
          <a:p>
            <a:endParaRPr lang="en-US" dirty="0"/>
          </a:p>
        </p:txBody>
      </p:sp>
      <p:pic>
        <p:nvPicPr>
          <p:cNvPr id="5" name="Picture 4" descr="Text&#10;&#10;Description automatically generated with low confidence">
            <a:extLst>
              <a:ext uri="{FF2B5EF4-FFF2-40B4-BE49-F238E27FC236}">
                <a16:creationId xmlns:a16="http://schemas.microsoft.com/office/drawing/2014/main" id="{8D21B30E-20C0-4164-8EA6-D6D053F835BF}"/>
              </a:ext>
            </a:extLst>
          </p:cNvPr>
          <p:cNvPicPr>
            <a:picLocks noChangeAspect="1"/>
          </p:cNvPicPr>
          <p:nvPr/>
        </p:nvPicPr>
        <p:blipFill>
          <a:blip r:embed="rId2"/>
          <a:stretch>
            <a:fillRect/>
          </a:stretch>
        </p:blipFill>
        <p:spPr>
          <a:xfrm>
            <a:off x="6835516" y="2518917"/>
            <a:ext cx="4317166" cy="1324950"/>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12" name="Group 11">
            <a:extLst>
              <a:ext uri="{FF2B5EF4-FFF2-40B4-BE49-F238E27FC236}">
                <a16:creationId xmlns:a16="http://schemas.microsoft.com/office/drawing/2014/main" id="{307A8868-805D-4C18-8A8B-4817BA9FF9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0CF59EB9-1EAB-47CE-AC8B-8EFD96929F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8786ADE-071C-435B-81E3-54A82DD5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F46AF6B-37AC-410E-9A0A-2F70B937A3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AEF4DD0-8A5B-40F1-88BA-ABE5ADE4D2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BA5EA8C-8F33-4994-A748-233E839E4A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3424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D61F-A82B-4264-9BAE-8DF34F9E0234}"/>
              </a:ext>
            </a:extLst>
          </p:cNvPr>
          <p:cNvSpPr>
            <a:spLocks noGrp="1"/>
          </p:cNvSpPr>
          <p:nvPr>
            <p:ph type="title"/>
          </p:nvPr>
        </p:nvSpPr>
        <p:spPr>
          <a:xfrm>
            <a:off x="1171100" y="0"/>
            <a:ext cx="8534400" cy="1507067"/>
          </a:xfrm>
        </p:spPr>
        <p:txBody>
          <a:bodyPr/>
          <a:lstStyle/>
          <a:p>
            <a:r>
              <a:rPr lang="en-US" dirty="0"/>
              <a:t>Questions continued….</a:t>
            </a:r>
          </a:p>
        </p:txBody>
      </p:sp>
      <p:sp>
        <p:nvSpPr>
          <p:cNvPr id="3" name="Content Placeholder 2">
            <a:extLst>
              <a:ext uri="{FF2B5EF4-FFF2-40B4-BE49-F238E27FC236}">
                <a16:creationId xmlns:a16="http://schemas.microsoft.com/office/drawing/2014/main" id="{545DC053-1514-44D8-A608-D12738EEC111}"/>
              </a:ext>
            </a:extLst>
          </p:cNvPr>
          <p:cNvSpPr>
            <a:spLocks noGrp="1"/>
          </p:cNvSpPr>
          <p:nvPr>
            <p:ph idx="1"/>
          </p:nvPr>
        </p:nvSpPr>
        <p:spPr>
          <a:xfrm>
            <a:off x="399204" y="1140032"/>
            <a:ext cx="8982302" cy="4787956"/>
          </a:xfrm>
        </p:spPr>
        <p:txBody>
          <a:bodyPr>
            <a:normAutofit fontScale="92500" lnSpcReduction="20000"/>
          </a:bodyPr>
          <a:lstStyle/>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When does PE end? </a:t>
            </a:r>
            <a:r>
              <a:rPr lang="en-US" sz="2000" dirty="0">
                <a:effectLst/>
                <a:latin typeface="Calibri" panose="020F0502020204030204" pitchFamily="34" charset="0"/>
                <a:ea typeface="Calibri" panose="020F0502020204030204" pitchFamily="34" charset="0"/>
                <a:cs typeface="Times New Roman" panose="02020603050405020304" pitchFamily="18" charset="0"/>
              </a:rPr>
              <a:t>As soon as they become a Progressive Employment participant, it is when they close their case because the goal is competitive integrated employment.  If they quit for medical reasons, use service interrupted.</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if perfect WBL experience is with an employer who will only agree if they can hire the individual and pay for liability?  </a:t>
            </a:r>
            <a:r>
              <a:rPr lang="en-US" sz="2000" dirty="0">
                <a:effectLst/>
                <a:latin typeface="Calibri" panose="020F0502020204030204" pitchFamily="34" charset="0"/>
                <a:ea typeface="Calibri" panose="020F0502020204030204" pitchFamily="34" charset="0"/>
                <a:cs typeface="Times New Roman" panose="02020603050405020304" pitchFamily="18" charset="0"/>
              </a:rPr>
              <a:t>We welcome an employer paying for a participant’s work experience, but CRP expectations are to provide hours of support if requested in the PPF.</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happens if CRP does not attend regular Jobsville meetings or cannot make a meeting?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They should ask someone to cover for them.  They will not receive a referral if they do not show up.</a:t>
            </a:r>
          </a:p>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What if no activity takes place 2 weeks after referral at Jobsville? </a:t>
            </a:r>
            <a:r>
              <a:rPr lang="en-US" sz="2000" dirty="0">
                <a:effectLst/>
                <a:latin typeface="Calibri" panose="020F0502020204030204" pitchFamily="34" charset="0"/>
                <a:ea typeface="Calibri" panose="020F0502020204030204" pitchFamily="34" charset="0"/>
                <a:cs typeface="Times New Roman" panose="02020603050405020304" pitchFamily="18" charset="0"/>
              </a:rPr>
              <a:t>Please remember that if at any time the CRP is not able to fulfill their responsibilities, authorization will be liquidated, and referral will go to someone else.  Please bring low dose activity sheet to Jobsville meeting as it is a living document.</a:t>
            </a:r>
          </a:p>
          <a:p>
            <a:endParaRPr lang="en-US" dirty="0"/>
          </a:p>
        </p:txBody>
      </p:sp>
    </p:spTree>
    <p:extLst>
      <p:ext uri="{BB962C8B-B14F-4D97-AF65-F5344CB8AC3E}">
        <p14:creationId xmlns:p14="http://schemas.microsoft.com/office/powerpoint/2010/main" val="119538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ED2D7C63-562A-41C7-892E-0C73F5D5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D114B-04F5-48A6-A63C-31601929D1E2}"/>
              </a:ext>
            </a:extLst>
          </p:cNvPr>
          <p:cNvSpPr>
            <a:spLocks noGrp="1"/>
          </p:cNvSpPr>
          <p:nvPr>
            <p:ph type="title"/>
          </p:nvPr>
        </p:nvSpPr>
        <p:spPr>
          <a:xfrm>
            <a:off x="5116738" y="685799"/>
            <a:ext cx="6159273" cy="2971801"/>
          </a:xfrm>
        </p:spPr>
        <p:txBody>
          <a:bodyPr vert="horz" lIns="91440" tIns="45720" rIns="91440" bIns="45720" rtlCol="0" anchor="b">
            <a:normAutofit/>
          </a:bodyPr>
          <a:lstStyle/>
          <a:p>
            <a:pPr>
              <a:lnSpc>
                <a:spcPct val="90000"/>
              </a:lnSpc>
            </a:pPr>
            <a:br>
              <a:rPr lang="en-US" sz="3400"/>
            </a:br>
            <a:r>
              <a:rPr lang="en-US" sz="3400"/>
              <a:t>Any additional Questions?</a:t>
            </a:r>
            <a:br>
              <a:rPr lang="en-US" sz="3400"/>
            </a:br>
            <a:br>
              <a:rPr lang="en-US" sz="3400"/>
            </a:br>
            <a:br>
              <a:rPr lang="en-US" sz="3400"/>
            </a:br>
            <a:endParaRPr lang="en-US" sz="3400"/>
          </a:p>
        </p:txBody>
      </p:sp>
      <p:pic>
        <p:nvPicPr>
          <p:cNvPr id="5" name="Picture 4" descr="Question mark symbol">
            <a:extLst>
              <a:ext uri="{FF2B5EF4-FFF2-40B4-BE49-F238E27FC236}">
                <a16:creationId xmlns:a16="http://schemas.microsoft.com/office/drawing/2014/main" id="{4170A05E-7F77-4C51-A9A3-0A3ADB70177F}"/>
              </a:ext>
            </a:extLst>
          </p:cNvPr>
          <p:cNvPicPr>
            <a:picLocks noChangeAspect="1"/>
          </p:cNvPicPr>
          <p:nvPr/>
        </p:nvPicPr>
        <p:blipFill rotWithShape="1">
          <a:blip r:embed="rId2"/>
          <a:srcRect l="30902" r="31043"/>
          <a:stretch/>
        </p:blipFill>
        <p:spPr>
          <a:xfrm>
            <a:off x="20" y="10"/>
            <a:ext cx="4639713" cy="6857990"/>
          </a:xfrm>
          <a:prstGeom prst="rect">
            <a:avLst/>
          </a:prstGeom>
          <a:effectLst>
            <a:innerShdw blurRad="57150" dist="38100" dir="14460000">
              <a:prstClr val="black">
                <a:alpha val="70000"/>
              </a:prstClr>
            </a:innerShdw>
          </a:effectLst>
        </p:spPr>
      </p:pic>
      <p:grpSp>
        <p:nvGrpSpPr>
          <p:cNvPr id="22" name="Group 21">
            <a:extLst>
              <a:ext uri="{FF2B5EF4-FFF2-40B4-BE49-F238E27FC236}">
                <a16:creationId xmlns:a16="http://schemas.microsoft.com/office/drawing/2014/main" id="{6DF25E23-BE15-4E36-A700-59F0CE8C5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2CE9353A-F333-4305-BED0-D126D75F5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5D1D327-6D34-4AB1-BBCB-FFD18B927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3D4CCB5-F27F-4868-B1D4-55D8654F0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5F00F96-8833-4C32-AD31-05286BC80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22EE3D4-FE2C-4B01-BC8C-3CE2C6CC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188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FF1B-0BEA-4F3D-A166-A8709E5E0352}"/>
              </a:ext>
            </a:extLst>
          </p:cNvPr>
          <p:cNvSpPr>
            <a:spLocks noGrp="1"/>
          </p:cNvSpPr>
          <p:nvPr>
            <p:ph type="title"/>
          </p:nvPr>
        </p:nvSpPr>
        <p:spPr>
          <a:xfrm>
            <a:off x="684212" y="176589"/>
            <a:ext cx="8534400" cy="1507067"/>
          </a:xfrm>
        </p:spPr>
        <p:txBody>
          <a:bodyPr/>
          <a:lstStyle/>
          <a:p>
            <a:r>
              <a:rPr lang="en-US" dirty="0"/>
              <a:t>Thank You	</a:t>
            </a:r>
          </a:p>
        </p:txBody>
      </p:sp>
      <p:sp>
        <p:nvSpPr>
          <p:cNvPr id="3" name="Content Placeholder 2">
            <a:extLst>
              <a:ext uri="{FF2B5EF4-FFF2-40B4-BE49-F238E27FC236}">
                <a16:creationId xmlns:a16="http://schemas.microsoft.com/office/drawing/2014/main" id="{0667FA2C-18A8-4DF8-A137-3A78B012C9AA}"/>
              </a:ext>
            </a:extLst>
          </p:cNvPr>
          <p:cNvSpPr>
            <a:spLocks noGrp="1"/>
          </p:cNvSpPr>
          <p:nvPr>
            <p:ph idx="1"/>
          </p:nvPr>
        </p:nvSpPr>
        <p:spPr>
          <a:xfrm>
            <a:off x="684212" y="1413165"/>
            <a:ext cx="8534400" cy="4312942"/>
          </a:xfrm>
        </p:spPr>
        <p:txBody>
          <a:bodyPr/>
          <a:lstStyle/>
          <a:p>
            <a:pPr marL="0" indent="0">
              <a:buNone/>
            </a:pPr>
            <a:r>
              <a:rPr lang="en-US" dirty="0"/>
              <a:t>A very special thank you to the CRP committee for all the work on this project, specifically the many hours devoted to walking through this process over and over again: Steven Aylward, Terri Tedeschi, Lisa Beck, Sean Downing Mariellen Belanger and Becky Auger.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3673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0" name="Rectangle 29">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69DBD-0467-4157-9871-6CB9F2F6CF3C}"/>
              </a:ext>
            </a:extLst>
          </p:cNvPr>
          <p:cNvSpPr>
            <a:spLocks noGrp="1"/>
          </p:cNvSpPr>
          <p:nvPr>
            <p:ph type="title"/>
          </p:nvPr>
        </p:nvSpPr>
        <p:spPr>
          <a:xfrm>
            <a:off x="7532710" y="628617"/>
            <a:ext cx="3971902" cy="3909518"/>
          </a:xfrm>
        </p:spPr>
        <p:txBody>
          <a:bodyPr vert="horz" lIns="91440" tIns="45720" rIns="91440" bIns="45720" rtlCol="0" anchor="b">
            <a:normAutofit fontScale="90000"/>
          </a:bodyPr>
          <a:lstStyle/>
          <a:p>
            <a:br>
              <a:rPr lang="en-US" sz="2000" dirty="0"/>
            </a:br>
            <a:r>
              <a:rPr lang="en-US" sz="2000" dirty="0"/>
              <a:t>“</a:t>
            </a:r>
            <a:r>
              <a:rPr lang="en-US" sz="2400" dirty="0"/>
              <a:t>Never be afraid to try something new, because life gets boring when you stay within the limits of what you already Know”</a:t>
            </a:r>
            <a:br>
              <a:rPr lang="en-US" sz="2000" dirty="0"/>
            </a:br>
            <a:br>
              <a:rPr lang="en-US" sz="2000" dirty="0"/>
            </a:br>
            <a:br>
              <a:rPr lang="en-US" sz="2000" dirty="0"/>
            </a:br>
            <a:br>
              <a:rPr lang="en-US" sz="2000" dirty="0"/>
            </a:br>
            <a:endParaRPr lang="en-US" sz="2000" dirty="0"/>
          </a:p>
        </p:txBody>
      </p:sp>
      <p:sp>
        <p:nvSpPr>
          <p:cNvPr id="32"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descr="Person crossing suspension bridge">
            <a:extLst>
              <a:ext uri="{FF2B5EF4-FFF2-40B4-BE49-F238E27FC236}">
                <a16:creationId xmlns:a16="http://schemas.microsoft.com/office/drawing/2014/main" id="{A31EE5F8-0655-42A5-A90D-4F0BEC658D23}"/>
              </a:ext>
            </a:extLst>
          </p:cNvPr>
          <p:cNvPicPr>
            <a:picLocks noGrp="1" noChangeAspect="1"/>
          </p:cNvPicPr>
          <p:nvPr>
            <p:ph idx="1"/>
          </p:nvPr>
        </p:nvPicPr>
        <p:blipFill rotWithShape="1">
          <a:blip r:embed="rId2"/>
          <a:srcRect l="10164" r="5721"/>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34" name="Group 33">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5" name="Straight Connector 34">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9407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A906-C06E-41FB-841F-C7B6474056BC}"/>
              </a:ext>
            </a:extLst>
          </p:cNvPr>
          <p:cNvSpPr>
            <a:spLocks noGrp="1"/>
          </p:cNvSpPr>
          <p:nvPr>
            <p:ph idx="1"/>
          </p:nvPr>
        </p:nvSpPr>
        <p:spPr>
          <a:xfrm>
            <a:off x="684211" y="284813"/>
            <a:ext cx="8534400" cy="5066676"/>
          </a:xfrm>
        </p:spPr>
        <p:txBody>
          <a:bodyPr/>
          <a:lstStyle/>
          <a:p>
            <a:pPr marL="0" indent="0" algn="ctr">
              <a:buNone/>
            </a:pPr>
            <a:r>
              <a:rPr lang="en-US" sz="2800" b="1" dirty="0"/>
              <a:t>Service</a:t>
            </a:r>
            <a:r>
              <a:rPr lang="en-US" sz="2800" b="1"/>
              <a:t>: LOW </a:t>
            </a:r>
            <a:r>
              <a:rPr lang="en-US" sz="2800" b="1" dirty="0"/>
              <a:t>Dose Progressive Employment</a:t>
            </a:r>
          </a:p>
          <a:p>
            <a:pPr marL="0" indent="0">
              <a:buNone/>
            </a:pPr>
            <a:r>
              <a:rPr lang="en-US" b="1" dirty="0"/>
              <a:t>Low Dose Progressive Employment</a:t>
            </a:r>
            <a:r>
              <a:rPr lang="en-US" dirty="0"/>
              <a:t> – (LD PE) </a:t>
            </a:r>
          </a:p>
          <a:p>
            <a:r>
              <a:rPr lang="en-US" dirty="0"/>
              <a:t>20 hours will be authorized (1-1 with participant, reports, outreach, etc.) </a:t>
            </a:r>
          </a:p>
          <a:p>
            <a:r>
              <a:rPr lang="en-US" dirty="0"/>
              <a:t> If more time is needed to participate it will be discussed with the VRC and CRP during Jobsville meetings and additional hours can be authorized</a:t>
            </a:r>
          </a:p>
          <a:p>
            <a:r>
              <a:rPr lang="en-US" dirty="0"/>
              <a:t>If all 20 hours are not used, we will liquidate remaining time</a:t>
            </a:r>
          </a:p>
          <a:p>
            <a:r>
              <a:rPr lang="en-US" dirty="0"/>
              <a:t>Hourly rate $50/hour</a:t>
            </a:r>
          </a:p>
          <a:p>
            <a:endParaRPr lang="en-US" dirty="0"/>
          </a:p>
        </p:txBody>
      </p:sp>
    </p:spTree>
    <p:extLst>
      <p:ext uri="{BB962C8B-B14F-4D97-AF65-F5344CB8AC3E}">
        <p14:creationId xmlns:p14="http://schemas.microsoft.com/office/powerpoint/2010/main" val="17102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51D7A-421A-4B21-B53D-B711280A4305}"/>
              </a:ext>
            </a:extLst>
          </p:cNvPr>
          <p:cNvSpPr>
            <a:spLocks noGrp="1"/>
          </p:cNvSpPr>
          <p:nvPr>
            <p:ph idx="1"/>
          </p:nvPr>
        </p:nvSpPr>
        <p:spPr>
          <a:xfrm>
            <a:off x="201882" y="475013"/>
            <a:ext cx="11447812" cy="6222669"/>
          </a:xfrm>
        </p:spPr>
        <p:txBody>
          <a:bodyPr>
            <a:normAutofit/>
          </a:bodyPr>
          <a:lstStyle/>
          <a:p>
            <a:pPr marL="0" indent="0">
              <a:buNone/>
            </a:pPr>
            <a:r>
              <a:rPr lang="en-US" sz="2000" dirty="0"/>
              <a:t>This is a 12-week Authorization with the expectation that work will occur anywhere from 6-12 weeks, depending on the needs of the client.  This will be evaluated at Jobsville meetings (CRP and VRC) and meetings with the participant (VRC and participant).  </a:t>
            </a:r>
          </a:p>
          <a:p>
            <a:pPr marL="0" indent="0">
              <a:buNone/>
            </a:pPr>
            <a:r>
              <a:rPr lang="en-US" sz="2000" b="1" dirty="0"/>
              <a:t>Activities</a:t>
            </a:r>
            <a:r>
              <a:rPr lang="en-US" sz="2000" dirty="0"/>
              <a:t>: (determination of number and type of activities will be dependent upon time frames, availability of resources, and referral ideas generated in Jobsville</a:t>
            </a:r>
            <a:r>
              <a:rPr lang="en-US" dirty="0"/>
              <a:t>.</a:t>
            </a:r>
            <a:endParaRPr lang="en-US" sz="2000" dirty="0"/>
          </a:p>
          <a:p>
            <a:pPr lvl="0"/>
            <a:r>
              <a:rPr lang="en-US" sz="2000" dirty="0"/>
              <a:t>Mock Interviews</a:t>
            </a:r>
          </a:p>
          <a:p>
            <a:pPr lvl="0"/>
            <a:r>
              <a:rPr lang="en-US" sz="2000" dirty="0"/>
              <a:t>Informational Interviews</a:t>
            </a:r>
          </a:p>
          <a:p>
            <a:pPr lvl="0"/>
            <a:r>
              <a:rPr lang="en-US" sz="2000" dirty="0"/>
              <a:t>Labor Market Exploration (Virtual Job Shadow)</a:t>
            </a:r>
          </a:p>
          <a:p>
            <a:pPr lvl="0"/>
            <a:r>
              <a:rPr lang="en-US" sz="2000" dirty="0"/>
              <a:t>Job Shadowing – When considering setting up a job shadow, please use the participant placement form and submit to </a:t>
            </a:r>
            <a:r>
              <a:rPr lang="en-US" sz="2000" dirty="0">
                <a:hlinkClick r:id="rId2"/>
              </a:rPr>
              <a:t>Charles.A.Lewis@doe.nh.gov</a:t>
            </a:r>
            <a:r>
              <a:rPr lang="en-US" sz="2000" dirty="0"/>
              <a:t>  for forwarding to McIntosh (this will serve as our way to cover liability for the participant to be on site)</a:t>
            </a:r>
          </a:p>
          <a:p>
            <a:pPr lvl="0"/>
            <a:r>
              <a:rPr lang="en-US" sz="2000" dirty="0"/>
              <a:t>Business Tours</a:t>
            </a:r>
          </a:p>
          <a:p>
            <a:pPr lvl="0"/>
            <a:r>
              <a:rPr lang="en-US" sz="2000" dirty="0"/>
              <a:t>Job Fairs- only if careful planning to meet with specific business for information is planned</a:t>
            </a:r>
          </a:p>
          <a:p>
            <a:endParaRPr lang="en-US" dirty="0"/>
          </a:p>
        </p:txBody>
      </p:sp>
    </p:spTree>
    <p:extLst>
      <p:ext uri="{BB962C8B-B14F-4D97-AF65-F5344CB8AC3E}">
        <p14:creationId xmlns:p14="http://schemas.microsoft.com/office/powerpoint/2010/main" val="73505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557FB-218E-4DB3-9D2B-B78E3D2A2E45}"/>
              </a:ext>
            </a:extLst>
          </p:cNvPr>
          <p:cNvSpPr>
            <a:spLocks noGrp="1"/>
          </p:cNvSpPr>
          <p:nvPr>
            <p:ph idx="1"/>
          </p:nvPr>
        </p:nvSpPr>
        <p:spPr>
          <a:xfrm>
            <a:off x="684212" y="685800"/>
            <a:ext cx="8534400" cy="5073732"/>
          </a:xfrm>
        </p:spPr>
        <p:txBody>
          <a:bodyPr>
            <a:normAutofit/>
          </a:bodyPr>
          <a:lstStyle/>
          <a:p>
            <a:pPr marL="0" indent="0" algn="ctr">
              <a:buNone/>
            </a:pPr>
            <a:r>
              <a:rPr lang="en-US" sz="2400" b="1" dirty="0"/>
              <a:t>Low Dose Progressive Employment Documentation</a:t>
            </a:r>
          </a:p>
          <a:p>
            <a:pPr marL="0" indent="0" algn="ctr">
              <a:buNone/>
            </a:pPr>
            <a:endParaRPr lang="en-US" sz="2400" b="1" dirty="0"/>
          </a:p>
          <a:p>
            <a:pPr marL="0" indent="0">
              <a:buNone/>
            </a:pPr>
            <a:r>
              <a:rPr lang="en-US" b="1" dirty="0"/>
              <a:t>Low Dose Progressive Employment Form</a:t>
            </a:r>
          </a:p>
          <a:p>
            <a:r>
              <a:rPr lang="en-US" dirty="0"/>
              <a:t>This form is a working/living document</a:t>
            </a:r>
          </a:p>
          <a:p>
            <a:r>
              <a:rPr lang="en-US" dirty="0"/>
              <a:t>Please update activities explored with participant and bring to Jobsville meetings to update the team</a:t>
            </a:r>
          </a:p>
          <a:p>
            <a:r>
              <a:rPr lang="en-US" dirty="0"/>
              <a:t>This form will also serve as the final report once low dose activities are completed</a:t>
            </a:r>
          </a:p>
          <a:p>
            <a:pPr marL="0" indent="0">
              <a:buNone/>
            </a:pPr>
            <a:r>
              <a:rPr lang="en-US" dirty="0"/>
              <a:t>It is important to include comprehensive information on the businesses you meet with for the data tracking component of this project</a:t>
            </a:r>
          </a:p>
          <a:p>
            <a:pPr>
              <a:buFontTx/>
              <a:buChar char="-"/>
            </a:pPr>
            <a:endParaRPr lang="en-US" dirty="0"/>
          </a:p>
        </p:txBody>
      </p:sp>
    </p:spTree>
    <p:extLst>
      <p:ext uri="{BB962C8B-B14F-4D97-AF65-F5344CB8AC3E}">
        <p14:creationId xmlns:p14="http://schemas.microsoft.com/office/powerpoint/2010/main" val="80892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58592-04C0-4BB2-883C-A66A02665804}"/>
              </a:ext>
            </a:extLst>
          </p:cNvPr>
          <p:cNvSpPr>
            <a:spLocks noGrp="1"/>
          </p:cNvSpPr>
          <p:nvPr>
            <p:ph idx="1"/>
          </p:nvPr>
        </p:nvSpPr>
        <p:spPr>
          <a:xfrm>
            <a:off x="684212" y="1151906"/>
            <a:ext cx="8534400" cy="4465123"/>
          </a:xfrm>
        </p:spPr>
        <p:txBody>
          <a:bodyPr>
            <a:normAutofit fontScale="92500" lnSpcReduction="10000"/>
          </a:bodyPr>
          <a:lstStyle/>
          <a:p>
            <a:pPr marL="0" indent="0" algn="ctr">
              <a:buNone/>
            </a:pPr>
            <a:endParaRPr lang="en-US" sz="2800" b="1" dirty="0"/>
          </a:p>
          <a:p>
            <a:pPr marL="0" indent="0" algn="ctr">
              <a:buNone/>
            </a:pPr>
            <a:r>
              <a:rPr lang="en-US" sz="2800" b="1" dirty="0"/>
              <a:t>Invoice for Low </a:t>
            </a:r>
            <a:r>
              <a:rPr lang="en-US" sz="3000" b="1" dirty="0"/>
              <a:t>Dose</a:t>
            </a:r>
            <a:r>
              <a:rPr lang="en-US" sz="2800" b="1" dirty="0"/>
              <a:t> Progressive Employment</a:t>
            </a:r>
          </a:p>
          <a:p>
            <a:endParaRPr lang="en-US" dirty="0"/>
          </a:p>
          <a:p>
            <a:pPr marL="457200" indent="-457200">
              <a:buAutoNum type="arabicPeriod"/>
            </a:pPr>
            <a:r>
              <a:rPr lang="en-US" dirty="0"/>
              <a:t>Invoice 1:  will be for the total hours used during low dose PE activities.  Please submit the invoice with the </a:t>
            </a:r>
            <a:r>
              <a:rPr lang="en-US" i="1" dirty="0">
                <a:latin typeface="Abadi" panose="020B0604020104020204" pitchFamily="34" charset="0"/>
              </a:rPr>
              <a:t>progressive employment low dose activities report</a:t>
            </a:r>
          </a:p>
          <a:p>
            <a:pPr marL="0" indent="0">
              <a:buNone/>
            </a:pPr>
            <a:endParaRPr lang="en-US" i="1" dirty="0">
              <a:latin typeface="Abadi" panose="020B0604020104020204" pitchFamily="34" charset="0"/>
            </a:endParaRPr>
          </a:p>
          <a:p>
            <a:r>
              <a:rPr lang="en-US" dirty="0"/>
              <a:t>Please use accurate dates of service in alignment with the authorization</a:t>
            </a:r>
          </a:p>
          <a:p>
            <a:r>
              <a:rPr lang="en-US" dirty="0"/>
              <a:t>Please remember to attach the final report with the invoice</a:t>
            </a:r>
          </a:p>
          <a:p>
            <a:r>
              <a:rPr lang="en-US" dirty="0"/>
              <a:t>Use the same service names as the invoice</a:t>
            </a:r>
          </a:p>
          <a:p>
            <a:endParaRPr lang="en-US" dirty="0"/>
          </a:p>
          <a:p>
            <a:pPr marL="0" indent="0" algn="ctr">
              <a:buNone/>
            </a:pPr>
            <a:endParaRPr lang="en-US" sz="2800" b="1" dirty="0"/>
          </a:p>
          <a:p>
            <a:pPr marL="0" indent="0" algn="ctr">
              <a:buNone/>
            </a:pPr>
            <a:endParaRPr lang="en-US" sz="2800" b="1" dirty="0"/>
          </a:p>
          <a:p>
            <a:pPr marL="0" indent="0" algn="ctr">
              <a:buNone/>
            </a:pPr>
            <a:endParaRPr lang="en-US" sz="2800" b="1" dirty="0"/>
          </a:p>
          <a:p>
            <a:pPr marL="0" indent="0" algn="ctr">
              <a:buNone/>
            </a:pPr>
            <a:endParaRPr lang="en-US" sz="2800" b="1" dirty="0"/>
          </a:p>
        </p:txBody>
      </p:sp>
    </p:spTree>
    <p:extLst>
      <p:ext uri="{BB962C8B-B14F-4D97-AF65-F5344CB8AC3E}">
        <p14:creationId xmlns:p14="http://schemas.microsoft.com/office/powerpoint/2010/main" val="341159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9AC6C-662A-45AA-8494-6C01639DB6F2}"/>
              </a:ext>
            </a:extLst>
          </p:cNvPr>
          <p:cNvSpPr>
            <a:spLocks noGrp="1"/>
          </p:cNvSpPr>
          <p:nvPr>
            <p:ph idx="1"/>
          </p:nvPr>
        </p:nvSpPr>
        <p:spPr>
          <a:xfrm>
            <a:off x="684212" y="685800"/>
            <a:ext cx="8534400" cy="5608122"/>
          </a:xfrm>
        </p:spPr>
        <p:txBody>
          <a:bodyPr>
            <a:normAutofit/>
          </a:bodyPr>
          <a:lstStyle/>
          <a:p>
            <a:pPr marL="0" indent="0" algn="ctr">
              <a:buNone/>
            </a:pPr>
            <a:r>
              <a:rPr lang="en-US" sz="2800" b="1" dirty="0"/>
              <a:t>High Dose Progressive Employment Activities</a:t>
            </a:r>
            <a:endParaRPr lang="en-US" sz="2800" dirty="0"/>
          </a:p>
          <a:p>
            <a:pPr marL="0" indent="0">
              <a:buNone/>
            </a:pPr>
            <a:r>
              <a:rPr lang="en-US" dirty="0"/>
              <a:t>High dose progressive employment will place the participant in a short term paid work experience.</a:t>
            </a:r>
          </a:p>
          <a:p>
            <a:pPr marL="0" indent="0">
              <a:spcAft>
                <a:spcPts val="0"/>
              </a:spcAft>
              <a:buNone/>
            </a:pPr>
            <a:r>
              <a:rPr lang="en-US" b="1" dirty="0"/>
              <a:t>	Worksite Development/Employer Agreement (3 months)  </a:t>
            </a:r>
          </a:p>
          <a:p>
            <a:pPr marL="0" indent="0">
              <a:spcAft>
                <a:spcPts val="0"/>
              </a:spcAft>
              <a:buNone/>
            </a:pPr>
            <a:r>
              <a:rPr lang="en-US" b="1" dirty="0"/>
              <a:t> 	-</a:t>
            </a:r>
            <a:r>
              <a:rPr lang="en-US" i="1" dirty="0"/>
              <a:t>$1,500 </a:t>
            </a:r>
          </a:p>
          <a:p>
            <a:pPr marL="0" indent="0">
              <a:buNone/>
            </a:pPr>
            <a:r>
              <a:rPr lang="en-US" b="1" dirty="0"/>
              <a:t>	Work Based Learning Supports- </a:t>
            </a:r>
            <a:r>
              <a:rPr lang="en-US" i="1" dirty="0"/>
              <a:t>$50/hour</a:t>
            </a:r>
            <a:endParaRPr lang="en-US" dirty="0"/>
          </a:p>
          <a:p>
            <a:r>
              <a:rPr lang="en-US" dirty="0"/>
              <a:t>Authorizing 10 hours at a time for site development hours. Payment of $1,000 for placement and completion of </a:t>
            </a:r>
            <a:r>
              <a:rPr lang="en-US" i="1" dirty="0"/>
              <a:t>Progressive Employment Placement Form  </a:t>
            </a:r>
          </a:p>
          <a:p>
            <a:pPr marL="0" indent="0">
              <a:buNone/>
            </a:pP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39669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46FAD-71F5-401F-99F7-53DCC629F04B}"/>
              </a:ext>
            </a:extLst>
          </p:cNvPr>
          <p:cNvSpPr>
            <a:spLocks noGrp="1"/>
          </p:cNvSpPr>
          <p:nvPr>
            <p:ph idx="1"/>
          </p:nvPr>
        </p:nvSpPr>
        <p:spPr>
          <a:xfrm>
            <a:off x="106878" y="1"/>
            <a:ext cx="10818421" cy="6424550"/>
          </a:xfrm>
        </p:spPr>
        <p:txBody>
          <a:bodyPr>
            <a:normAutofit fontScale="25000" lnSpcReduction="20000"/>
          </a:bodyPr>
          <a:lstStyle/>
          <a:p>
            <a:pPr marL="0" indent="0" algn="ctr">
              <a:buNone/>
            </a:pPr>
            <a:endParaRPr lang="en-US" sz="2800" b="1" dirty="0"/>
          </a:p>
          <a:p>
            <a:pPr marL="0" indent="0" algn="ctr">
              <a:buNone/>
            </a:pPr>
            <a:endParaRPr lang="en-US" sz="2800" b="1" dirty="0"/>
          </a:p>
          <a:p>
            <a:pPr marL="0" indent="0" algn="ctr">
              <a:buNone/>
            </a:pPr>
            <a:endParaRPr lang="en-US" sz="2800" b="1" dirty="0"/>
          </a:p>
          <a:p>
            <a:pPr marL="0" indent="0" algn="ctr">
              <a:buNone/>
            </a:pPr>
            <a:endParaRPr lang="en-US" sz="2800" b="1" dirty="0"/>
          </a:p>
          <a:p>
            <a:pPr marL="0" indent="0" algn="ctr">
              <a:buNone/>
            </a:pPr>
            <a:endParaRPr lang="en-US" sz="7000" b="1" dirty="0"/>
          </a:p>
          <a:p>
            <a:pPr marL="0" indent="0" algn="ctr">
              <a:buNone/>
            </a:pPr>
            <a:endParaRPr lang="en-US" sz="7000" b="1" dirty="0"/>
          </a:p>
          <a:p>
            <a:pPr marL="0" indent="0" algn="ctr">
              <a:buNone/>
            </a:pPr>
            <a:endParaRPr lang="en-US" sz="7000" b="1" dirty="0"/>
          </a:p>
          <a:p>
            <a:pPr marL="0" indent="0" algn="ctr">
              <a:buNone/>
            </a:pPr>
            <a:endParaRPr lang="en-US" sz="7000" b="1" dirty="0"/>
          </a:p>
          <a:p>
            <a:pPr marL="0" indent="0" algn="ctr">
              <a:buNone/>
            </a:pPr>
            <a:endParaRPr lang="en-US" sz="7000" b="1" dirty="0"/>
          </a:p>
          <a:p>
            <a:pPr marL="0" indent="0" algn="ctr">
              <a:buNone/>
            </a:pPr>
            <a:r>
              <a:rPr lang="en-US" sz="11200" b="1" dirty="0"/>
              <a:t>High Dose Progressive Employment Process</a:t>
            </a:r>
          </a:p>
          <a:p>
            <a:pPr marL="0" indent="0" algn="ctr">
              <a:buNone/>
            </a:pPr>
            <a:endParaRPr lang="en-US" sz="6400" b="1" dirty="0"/>
          </a:p>
          <a:p>
            <a:r>
              <a:rPr lang="en-US" sz="6400" i="1" dirty="0"/>
              <a:t>All High Dose PE referrals will be given during Jobsville Meetings</a:t>
            </a:r>
            <a:endParaRPr lang="en-US" sz="5000" i="1" dirty="0"/>
          </a:p>
          <a:p>
            <a:pPr>
              <a:buFont typeface="Wingdings" panose="05000000000000000000" pitchFamily="2" charset="2"/>
              <a:buChar char="v"/>
            </a:pPr>
            <a:r>
              <a:rPr lang="en-US" sz="6400" b="1" dirty="0"/>
              <a:t>Referral </a:t>
            </a:r>
            <a:r>
              <a:rPr lang="en-US" sz="6400" dirty="0"/>
              <a:t>– Referral will be made, and information provided to CRP on the </a:t>
            </a:r>
            <a:r>
              <a:rPr lang="en-US" sz="6400" i="1" dirty="0"/>
              <a:t>Progressive Employment Referral Form</a:t>
            </a:r>
          </a:p>
          <a:p>
            <a:pPr>
              <a:buFont typeface="Wingdings" panose="05000000000000000000" pitchFamily="2" charset="2"/>
              <a:buChar char="v"/>
            </a:pPr>
            <a:r>
              <a:rPr lang="en-US" sz="6400" b="1" dirty="0"/>
              <a:t>Authorization</a:t>
            </a:r>
            <a:r>
              <a:rPr lang="en-US" sz="6400" dirty="0"/>
              <a:t> – The CRP will be authorized 10 hours of Progressive Employment Site Development Hours</a:t>
            </a:r>
            <a:r>
              <a:rPr lang="en-US" sz="6400" b="1" i="1" dirty="0"/>
              <a:t> </a:t>
            </a:r>
          </a:p>
          <a:p>
            <a:pPr>
              <a:buFont typeface="Wingdings" panose="05000000000000000000" pitchFamily="2" charset="2"/>
              <a:buChar char="v"/>
            </a:pPr>
            <a:r>
              <a:rPr lang="en-US" sz="6400" b="1" dirty="0"/>
              <a:t>Site Development </a:t>
            </a:r>
            <a:r>
              <a:rPr lang="en-US" sz="6400" dirty="0"/>
              <a:t>– The CRP will document all site development attempts and hours on the </a:t>
            </a:r>
            <a:r>
              <a:rPr lang="en-US" sz="6400" i="1" dirty="0"/>
              <a:t>Progressive Employment Site Development Form.  -</a:t>
            </a:r>
            <a:endParaRPr lang="en-US" sz="6400" b="1" dirty="0"/>
          </a:p>
          <a:p>
            <a:pPr>
              <a:buFont typeface="Wingdings" panose="05000000000000000000" pitchFamily="2" charset="2"/>
              <a:buChar char="v"/>
            </a:pPr>
            <a:r>
              <a:rPr lang="en-US" sz="6400" b="1" dirty="0"/>
              <a:t>Worksite Identified </a:t>
            </a:r>
            <a:r>
              <a:rPr lang="en-US" sz="6400" dirty="0"/>
              <a:t>– Please fill out the </a:t>
            </a:r>
            <a:r>
              <a:rPr lang="en-US" sz="6400" i="1" dirty="0"/>
              <a:t>Progressive Employment Placement Form </a:t>
            </a:r>
            <a:r>
              <a:rPr lang="en-US" sz="6400" dirty="0"/>
              <a:t>and email to VRC and Charles Lewis at:</a:t>
            </a:r>
          </a:p>
          <a:p>
            <a:pPr marL="0" indent="0">
              <a:buNone/>
            </a:pPr>
            <a:r>
              <a:rPr lang="en-US" sz="6400" dirty="0"/>
              <a:t>	</a:t>
            </a:r>
            <a:r>
              <a:rPr lang="en-US" sz="6400" u="sng" dirty="0">
                <a:hlinkClick r:id="rId2"/>
              </a:rPr>
              <a:t>Charles.A.Lewis@doe.nh.gov</a:t>
            </a:r>
            <a:endParaRPr lang="en-US" sz="6400" u="sng" dirty="0"/>
          </a:p>
          <a:p>
            <a:pPr lvl="1"/>
            <a:r>
              <a:rPr lang="en-US" sz="6200" dirty="0"/>
              <a:t>This will also serve as the CRP request for Work Based Learning Support hours</a:t>
            </a:r>
          </a:p>
          <a:p>
            <a:pPr>
              <a:buFont typeface="Wingdings" panose="05000000000000000000" pitchFamily="2" charset="2"/>
              <a:buChar char="v"/>
            </a:pPr>
            <a:r>
              <a:rPr lang="en-US" sz="6400" b="1" dirty="0"/>
              <a:t>Work Experience </a:t>
            </a:r>
            <a:r>
              <a:rPr lang="en-US" sz="6400" dirty="0"/>
              <a:t>– For the duration of the work experience the CRP will evaluate and discuss with the participant the likes and dislikes of the job/workplace.  The CRP will document the performance and soft skills of the participant on the </a:t>
            </a:r>
            <a:r>
              <a:rPr lang="en-US" sz="6400" i="1" dirty="0"/>
              <a:t>Paid Work Experience Bi-Weekly Evaluation Form. </a:t>
            </a:r>
          </a:p>
          <a:p>
            <a:pPr>
              <a:buFont typeface="Wingdings" panose="05000000000000000000" pitchFamily="2" charset="2"/>
              <a:buChar char="v"/>
            </a:pPr>
            <a:r>
              <a:rPr lang="en-US" sz="6400" b="1" dirty="0">
                <a:latin typeface="+mj-lt"/>
              </a:rPr>
              <a:t>Completion of Work experience </a:t>
            </a:r>
            <a:r>
              <a:rPr lang="en-US" sz="6400" dirty="0">
                <a:latin typeface="+mj-lt"/>
              </a:rPr>
              <a:t>– Please submit </a:t>
            </a:r>
            <a:r>
              <a:rPr lang="en-US" sz="6400" i="1" dirty="0">
                <a:latin typeface="Abadi" panose="020B0604020104020204" pitchFamily="34" charset="0"/>
              </a:rPr>
              <a:t>the Paid Work Based Learning Final Evaluation Form</a:t>
            </a:r>
          </a:p>
          <a:p>
            <a:pPr marL="0" indent="0">
              <a:buNone/>
            </a:pPr>
            <a:endParaRPr lang="en-US" sz="6200" dirty="0">
              <a:latin typeface="+mj-lt"/>
            </a:endParaRPr>
          </a:p>
          <a:p>
            <a:pPr marL="0" indent="0">
              <a:buNone/>
            </a:pPr>
            <a:endParaRPr lang="en-US" sz="6200" dirty="0">
              <a:latin typeface="+mj-lt"/>
            </a:endParaRPr>
          </a:p>
          <a:p>
            <a:pPr marL="0" indent="0">
              <a:buNone/>
            </a:pPr>
            <a:r>
              <a:rPr lang="en-US" sz="2200" dirty="0">
                <a:latin typeface="Century Gothic (Headings)"/>
              </a:rPr>
              <a:t> </a:t>
            </a:r>
            <a:endParaRPr lang="en-US" sz="2200" b="1" dirty="0">
              <a:latin typeface="+mj-lt"/>
            </a:endParaRPr>
          </a:p>
          <a:p>
            <a:pPr marL="0" indent="0">
              <a:buNone/>
            </a:pPr>
            <a:endParaRPr lang="en-US" dirty="0">
              <a:latin typeface="+mj-lt"/>
            </a:endParaRPr>
          </a:p>
          <a:p>
            <a:pPr marL="0" indent="0">
              <a:buNone/>
            </a:pPr>
            <a:endParaRPr lang="en-US" i="1" dirty="0">
              <a:latin typeface="Abadi" panose="020B0604020104020204" pitchFamily="34" charset="0"/>
            </a:endParaRPr>
          </a:p>
          <a:p>
            <a:pPr marL="457200" indent="-457200">
              <a:buAutoNum type="arabicPeriod"/>
            </a:pPr>
            <a:endParaRPr lang="en-US" i="1" dirty="0">
              <a:latin typeface="Abadi" panose="020B0604020104020204" pitchFamily="34" charset="0"/>
            </a:endParaRPr>
          </a:p>
          <a:p>
            <a:pPr marL="457200" indent="-457200">
              <a:buAutoNum type="arabicPeriod"/>
            </a:pPr>
            <a:endParaRPr lang="en-US" b="1" i="1" dirty="0">
              <a:latin typeface="Abadi" panose="020B0604020104020204" pitchFamily="34" charset="0"/>
            </a:endParaRPr>
          </a:p>
          <a:p>
            <a:pPr marL="0" indent="0" algn="ctr">
              <a:buNone/>
            </a:pPr>
            <a:endParaRPr lang="en-US" sz="2800" b="1" dirty="0"/>
          </a:p>
          <a:p>
            <a:pPr marL="0" indent="0" algn="ctr">
              <a:buNone/>
            </a:pPr>
            <a:endParaRPr lang="en-US" sz="2800" b="1" dirty="0"/>
          </a:p>
          <a:p>
            <a:pPr marL="0" indent="0" algn="ctr">
              <a:buNone/>
            </a:pPr>
            <a:endParaRPr lang="en-US" sz="2800" b="1" dirty="0"/>
          </a:p>
          <a:p>
            <a:pPr marL="0" indent="0" algn="ctr">
              <a:buNone/>
            </a:pPr>
            <a:endParaRPr lang="en-US" sz="2800" b="1" dirty="0"/>
          </a:p>
          <a:p>
            <a:pPr marL="0" indent="0" algn="ctr">
              <a:buNone/>
            </a:pPr>
            <a:endParaRPr lang="en-US" sz="2800" b="1" dirty="0"/>
          </a:p>
        </p:txBody>
      </p:sp>
    </p:spTree>
    <p:extLst>
      <p:ext uri="{BB962C8B-B14F-4D97-AF65-F5344CB8AC3E}">
        <p14:creationId xmlns:p14="http://schemas.microsoft.com/office/powerpoint/2010/main" val="386767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331C7A-A10E-497A-ABE6-6BD83FE131AB}"/>
              </a:ext>
            </a:extLst>
          </p:cNvPr>
          <p:cNvSpPr>
            <a:spLocks noGrp="1"/>
          </p:cNvSpPr>
          <p:nvPr>
            <p:ph idx="1"/>
          </p:nvPr>
        </p:nvSpPr>
        <p:spPr>
          <a:xfrm>
            <a:off x="684213" y="685800"/>
            <a:ext cx="8534400" cy="5049982"/>
          </a:xfrm>
        </p:spPr>
        <p:txBody>
          <a:bodyPr>
            <a:normAutofit fontScale="85000" lnSpcReduction="10000"/>
          </a:bodyPr>
          <a:lstStyle/>
          <a:p>
            <a:pPr marL="0" indent="0" algn="ctr">
              <a:buNone/>
            </a:pPr>
            <a:r>
              <a:rPr lang="en-US" sz="2800" b="1" dirty="0"/>
              <a:t>Invoice for High Dose Progressive Employment</a:t>
            </a:r>
          </a:p>
          <a:p>
            <a:pPr marL="0" indent="0" algn="ctr">
              <a:buNone/>
            </a:pPr>
            <a:endParaRPr lang="en-US" sz="2800" b="1" dirty="0"/>
          </a:p>
          <a:p>
            <a:pPr marL="457200" indent="-457200">
              <a:buAutoNum type="arabicPeriod"/>
            </a:pPr>
            <a:r>
              <a:rPr lang="en-US" dirty="0"/>
              <a:t>Invoice 1: will be for the worksite development hours – Please submit invoice with </a:t>
            </a:r>
            <a:r>
              <a:rPr lang="en-US" i="1" dirty="0"/>
              <a:t>progressive employment worksite development from</a:t>
            </a:r>
          </a:p>
          <a:p>
            <a:pPr marL="457200" indent="-457200">
              <a:buAutoNum type="arabicPeriod"/>
            </a:pPr>
            <a:r>
              <a:rPr lang="en-US" dirty="0"/>
              <a:t>Invoice 2: $1000 payment for securing worksite.  Please submit invoice with the </a:t>
            </a:r>
            <a:r>
              <a:rPr lang="en-US" i="1" dirty="0"/>
              <a:t>progressive employment placement form</a:t>
            </a:r>
          </a:p>
          <a:p>
            <a:pPr marL="457200" indent="-457200">
              <a:buAutoNum type="arabicPeriod"/>
            </a:pPr>
            <a:r>
              <a:rPr lang="en-US" dirty="0"/>
              <a:t>Invoice 3: (If applicable) If you have requested and are providing work-based learning support hours, please invoice at the conclusion of the work experience with the </a:t>
            </a:r>
            <a:r>
              <a:rPr lang="en-US" i="1" dirty="0"/>
              <a:t>paid work based learning final evaluation form</a:t>
            </a:r>
            <a:endParaRPr lang="en-US" dirty="0"/>
          </a:p>
          <a:p>
            <a:endParaRPr lang="en-US" dirty="0"/>
          </a:p>
          <a:p>
            <a:r>
              <a:rPr lang="en-US" dirty="0"/>
              <a:t>Please use accurate dates of service in alignment with the authorization</a:t>
            </a:r>
          </a:p>
          <a:p>
            <a:r>
              <a:rPr lang="en-US" dirty="0"/>
              <a:t>Please remember to attach the final report with the invoice</a:t>
            </a:r>
          </a:p>
          <a:p>
            <a:r>
              <a:rPr lang="en-US" dirty="0"/>
              <a:t>Use the same service names as the invoice</a:t>
            </a:r>
          </a:p>
          <a:p>
            <a:pPr marL="0" indent="0">
              <a:buNone/>
            </a:pPr>
            <a:endParaRPr lang="en-US" dirty="0"/>
          </a:p>
        </p:txBody>
      </p:sp>
    </p:spTree>
    <p:extLst>
      <p:ext uri="{BB962C8B-B14F-4D97-AF65-F5344CB8AC3E}">
        <p14:creationId xmlns:p14="http://schemas.microsoft.com/office/powerpoint/2010/main" val="232656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2AA9-08DD-4835-94E1-6F8497354924}"/>
              </a:ext>
            </a:extLst>
          </p:cNvPr>
          <p:cNvSpPr>
            <a:spLocks noGrp="1"/>
          </p:cNvSpPr>
          <p:nvPr>
            <p:ph type="title"/>
          </p:nvPr>
        </p:nvSpPr>
        <p:spPr>
          <a:xfrm>
            <a:off x="684212" y="140964"/>
            <a:ext cx="8534400" cy="1034694"/>
          </a:xfrm>
        </p:spPr>
        <p:txBody>
          <a:bodyPr/>
          <a:lstStyle/>
          <a:p>
            <a:r>
              <a:rPr lang="en-US" dirty="0"/>
              <a:t>Questions we have received</a:t>
            </a:r>
          </a:p>
        </p:txBody>
      </p:sp>
      <p:sp>
        <p:nvSpPr>
          <p:cNvPr id="3" name="Content Placeholder 2">
            <a:extLst>
              <a:ext uri="{FF2B5EF4-FFF2-40B4-BE49-F238E27FC236}">
                <a16:creationId xmlns:a16="http://schemas.microsoft.com/office/drawing/2014/main" id="{FF7D3F89-8F7B-48BB-B97F-995D13215879}"/>
              </a:ext>
            </a:extLst>
          </p:cNvPr>
          <p:cNvSpPr>
            <a:spLocks noGrp="1"/>
          </p:cNvSpPr>
          <p:nvPr>
            <p:ph idx="1"/>
          </p:nvPr>
        </p:nvSpPr>
        <p:spPr>
          <a:xfrm>
            <a:off x="684212" y="1365662"/>
            <a:ext cx="10051082" cy="4346370"/>
          </a:xfrm>
        </p:spPr>
        <p:txBody>
          <a:bodyPr>
            <a:normAutofit fontScale="85000" lnSpcReduction="10000"/>
          </a:bodyPr>
          <a:lstStyle/>
          <a:p>
            <a:pPr marL="0" marR="0" indent="0">
              <a:lnSpc>
                <a:spcPct val="115000"/>
              </a:lnSpc>
              <a:spcBef>
                <a:spcPts val="0"/>
              </a:spcBef>
              <a:spcAft>
                <a:spcPts val="1000"/>
              </a:spcAft>
              <a:buNone/>
            </a:pPr>
            <a:endParaRPr lang="en-US" sz="1900" b="1"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900" b="1" dirty="0">
                <a:effectLst/>
                <a:ea typeface="Calibri" panose="020F0502020204030204" pitchFamily="34" charset="0"/>
                <a:cs typeface="Times New Roman" panose="02020603050405020304" pitchFamily="18" charset="0"/>
              </a:rPr>
              <a:t>Do we need a release to work with someone on PE?</a:t>
            </a:r>
            <a:r>
              <a:rPr lang="en-US" sz="1900" dirty="0">
                <a:effectLst/>
                <a:ea typeface="Calibri" panose="020F0502020204030204" pitchFamily="34" charset="0"/>
                <a:cs typeface="Times New Roman" panose="02020603050405020304" pitchFamily="18" charset="0"/>
              </a:rPr>
              <a:t>  No, our existing paperwork is enough to imply a release. (VR1 and VR2) After 6-month pilot, we will revisit our paperwork and add something about confidentiality.</a:t>
            </a:r>
          </a:p>
          <a:p>
            <a:pPr marL="0" marR="0">
              <a:lnSpc>
                <a:spcPct val="115000"/>
              </a:lnSpc>
              <a:spcBef>
                <a:spcPts val="0"/>
              </a:spcBef>
              <a:spcAft>
                <a:spcPts val="1000"/>
              </a:spcAft>
            </a:pPr>
            <a:r>
              <a:rPr lang="en-US" sz="1900" b="1" dirty="0">
                <a:effectLst/>
                <a:ea typeface="Calibri" panose="020F0502020204030204" pitchFamily="34" charset="0"/>
                <a:cs typeface="Times New Roman" panose="02020603050405020304" pitchFamily="18" charset="0"/>
              </a:rPr>
              <a:t>Are these Pre-</a:t>
            </a:r>
            <a:r>
              <a:rPr lang="en-US" sz="1900" b="1" dirty="0" err="1">
                <a:effectLst/>
                <a:ea typeface="Calibri" panose="020F0502020204030204" pitchFamily="34" charset="0"/>
                <a:cs typeface="Times New Roman" panose="02020603050405020304" pitchFamily="18" charset="0"/>
              </a:rPr>
              <a:t>Ets</a:t>
            </a:r>
            <a:r>
              <a:rPr lang="en-US" sz="1900" b="1" dirty="0">
                <a:effectLst/>
                <a:ea typeface="Calibri" panose="020F0502020204030204" pitchFamily="34" charset="0"/>
                <a:cs typeface="Times New Roman" panose="02020603050405020304" pitchFamily="18" charset="0"/>
              </a:rPr>
              <a:t> services?</a:t>
            </a:r>
            <a:r>
              <a:rPr lang="en-US" sz="1900" dirty="0">
                <a:effectLst/>
                <a:ea typeface="Calibri" panose="020F0502020204030204" pitchFamily="34" charset="0"/>
                <a:cs typeface="Times New Roman" panose="02020603050405020304" pitchFamily="18" charset="0"/>
              </a:rPr>
              <a:t>  Not for the pilot.  We will work on exploring this possibility soon and hope to make them Pre-</a:t>
            </a:r>
            <a:r>
              <a:rPr lang="en-US" sz="1900" dirty="0" err="1">
                <a:effectLst/>
                <a:ea typeface="Calibri" panose="020F0502020204030204" pitchFamily="34" charset="0"/>
                <a:cs typeface="Times New Roman" panose="02020603050405020304" pitchFamily="18" charset="0"/>
              </a:rPr>
              <a:t>Ets</a:t>
            </a:r>
            <a:r>
              <a:rPr lang="en-US" sz="1900" dirty="0">
                <a:effectLst/>
                <a:ea typeface="Calibri" panose="020F0502020204030204" pitchFamily="34" charset="0"/>
                <a:cs typeface="Times New Roman" panose="02020603050405020304" pitchFamily="18" charset="0"/>
              </a:rPr>
              <a:t> Services in the future.</a:t>
            </a:r>
          </a:p>
          <a:p>
            <a:pPr marL="0" marR="0">
              <a:lnSpc>
                <a:spcPct val="115000"/>
              </a:lnSpc>
              <a:spcBef>
                <a:spcPts val="0"/>
              </a:spcBef>
              <a:spcAft>
                <a:spcPts val="1000"/>
              </a:spcAft>
            </a:pPr>
            <a:r>
              <a:rPr lang="en-US" sz="1900" b="1" dirty="0">
                <a:effectLst/>
                <a:ea typeface="Calibri" panose="020F0502020204030204" pitchFamily="34" charset="0"/>
                <a:cs typeface="Times New Roman" panose="02020603050405020304" pitchFamily="18" charset="0"/>
              </a:rPr>
              <a:t>What if an employer wants to hire right after a WBL activity? </a:t>
            </a:r>
            <a:r>
              <a:rPr lang="en-US" sz="1900" dirty="0">
                <a:effectLst/>
                <a:ea typeface="Calibri" panose="020F0502020204030204" pitchFamily="34" charset="0"/>
                <a:cs typeface="Times New Roman" panose="02020603050405020304" pitchFamily="18" charset="0"/>
              </a:rPr>
              <a:t>Plan would have to be written to support participant in the job. Counselor must support them in the job before moving forward.</a:t>
            </a:r>
          </a:p>
          <a:p>
            <a:pPr marL="0" marR="0">
              <a:lnSpc>
                <a:spcPct val="115000"/>
              </a:lnSpc>
              <a:spcBef>
                <a:spcPts val="0"/>
              </a:spcBef>
              <a:spcAft>
                <a:spcPts val="1000"/>
              </a:spcAft>
            </a:pPr>
            <a:r>
              <a:rPr lang="en-US" sz="1900" b="1" dirty="0">
                <a:effectLst/>
                <a:ea typeface="Calibri" panose="020F0502020204030204" pitchFamily="34" charset="0"/>
                <a:cs typeface="Times New Roman" panose="02020603050405020304" pitchFamily="18" charset="0"/>
              </a:rPr>
              <a:t>What if a high dose work experience is offered after low dose activity? </a:t>
            </a:r>
            <a:r>
              <a:rPr lang="en-US" sz="1900" dirty="0">
                <a:effectLst/>
                <a:ea typeface="Calibri" panose="020F0502020204030204" pitchFamily="34" charset="0"/>
                <a:cs typeface="Times New Roman" panose="02020603050405020304" pitchFamily="18" charset="0"/>
              </a:rPr>
              <a:t>Guidance: If Low Dose activities lead to a work-based learning experience, then they will go directly to the Participant Placement Form) $500 payment with invoice.</a:t>
            </a:r>
          </a:p>
          <a:p>
            <a:pPr marL="0" marR="0">
              <a:lnSpc>
                <a:spcPct val="115000"/>
              </a:lnSpc>
              <a:spcBef>
                <a:spcPts val="0"/>
              </a:spcBef>
              <a:spcAft>
                <a:spcPts val="1000"/>
              </a:spcAft>
            </a:pPr>
            <a:r>
              <a:rPr lang="en-US" sz="1900" b="1" dirty="0">
                <a:effectLst/>
                <a:ea typeface="Calibri" panose="020F0502020204030204" pitchFamily="34" charset="0"/>
                <a:cs typeface="Times New Roman" panose="02020603050405020304" pitchFamily="18" charset="0"/>
              </a:rPr>
              <a:t>What if you get to the end of the initial 20 hours, and participant still wants to do low-dose activities?  </a:t>
            </a:r>
            <a:r>
              <a:rPr lang="en-US" sz="1900" dirty="0">
                <a:effectLst/>
                <a:ea typeface="Calibri" panose="020F0502020204030204" pitchFamily="34" charset="0"/>
                <a:cs typeface="Times New Roman" panose="02020603050405020304" pitchFamily="18" charset="0"/>
              </a:rPr>
              <a:t>Counselor can authorize additional low dose hours if necessary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1339156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1156</TotalTime>
  <Words>1214</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Abadi</vt:lpstr>
      <vt:lpstr>Calibri</vt:lpstr>
      <vt:lpstr>Century Gothic</vt:lpstr>
      <vt:lpstr>Century Gothic (Headings)</vt:lpstr>
      <vt:lpstr>Wingdings</vt:lpstr>
      <vt:lpstr>Wingdings 3</vt:lpstr>
      <vt:lpstr>Slice</vt:lpstr>
      <vt:lpstr>VRNH progressive Employment pilot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we have received</vt:lpstr>
      <vt:lpstr>Questions continued….</vt:lpstr>
      <vt:lpstr> Any additional Questions?   </vt:lpstr>
      <vt:lpstr>Thank You </vt:lpstr>
      <vt:lpstr> “Never be afraid to try something new, because life gets boring when you stay within the limits of what you already Know”    </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VRNH progressive Employment pilot 2022</dc:title>
  <dc:creator>Frye, Tracey</dc:creator>
  <cp:lastModifiedBy>Littlefield, Lynn</cp:lastModifiedBy>
  <cp:revision>7</cp:revision>
  <dcterms:created xsi:type="dcterms:W3CDTF">2022-06-09T20:01:26Z</dcterms:created>
  <dcterms:modified xsi:type="dcterms:W3CDTF">2023-10-31T14:10:18Z</dcterms:modified>
</cp:coreProperties>
</file>